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8"/>
  </p:notesMasterIdLst>
  <p:sldIdLst>
    <p:sldId id="256" r:id="rId2"/>
    <p:sldId id="282" r:id="rId3"/>
    <p:sldId id="283" r:id="rId4"/>
    <p:sldId id="284" r:id="rId5"/>
    <p:sldId id="288" r:id="rId6"/>
    <p:sldId id="285" r:id="rId7"/>
    <p:sldId id="286" r:id="rId8"/>
    <p:sldId id="287" r:id="rId9"/>
    <p:sldId id="289" r:id="rId10"/>
    <p:sldId id="290" r:id="rId11"/>
    <p:sldId id="291" r:id="rId12"/>
    <p:sldId id="293" r:id="rId13"/>
    <p:sldId id="294" r:id="rId14"/>
    <p:sldId id="300" r:id="rId15"/>
    <p:sldId id="295" r:id="rId16"/>
    <p:sldId id="296" r:id="rId17"/>
    <p:sldId id="297" r:id="rId18"/>
    <p:sldId id="298" r:id="rId19"/>
    <p:sldId id="299" r:id="rId20"/>
    <p:sldId id="301" r:id="rId21"/>
    <p:sldId id="302" r:id="rId22"/>
    <p:sldId id="303" r:id="rId23"/>
    <p:sldId id="304" r:id="rId24"/>
    <p:sldId id="266" r:id="rId25"/>
    <p:sldId id="276" r:id="rId26"/>
    <p:sldId id="278" r:id="rId27"/>
    <p:sldId id="277" r:id="rId28"/>
    <p:sldId id="292" r:id="rId29"/>
    <p:sldId id="305" r:id="rId30"/>
    <p:sldId id="306" r:id="rId31"/>
    <p:sldId id="279" r:id="rId32"/>
    <p:sldId id="307" r:id="rId33"/>
    <p:sldId id="280" r:id="rId34"/>
    <p:sldId id="281" r:id="rId35"/>
    <p:sldId id="275" r:id="rId36"/>
    <p:sldId id="265"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D756D2BA-F540-4280-BA4F-F1B45C4FAEC7}">
          <p14:sldIdLst>
            <p14:sldId id="256"/>
          </p14:sldIdLst>
        </p14:section>
        <p14:section name="Giriş" id="{FC724117-74B9-4A6F-B95B-23884BB812AF}">
          <p14:sldIdLst>
            <p14:sldId id="282"/>
            <p14:sldId id="283"/>
            <p14:sldId id="284"/>
            <p14:sldId id="288"/>
            <p14:sldId id="285"/>
            <p14:sldId id="286"/>
            <p14:sldId id="287"/>
            <p14:sldId id="289"/>
            <p14:sldId id="290"/>
            <p14:sldId id="291"/>
            <p14:sldId id="293"/>
            <p14:sldId id="294"/>
            <p14:sldId id="300"/>
            <p14:sldId id="295"/>
            <p14:sldId id="296"/>
            <p14:sldId id="297"/>
            <p14:sldId id="298"/>
            <p14:sldId id="299"/>
            <p14:sldId id="301"/>
            <p14:sldId id="302"/>
            <p14:sldId id="303"/>
            <p14:sldId id="304"/>
            <p14:sldId id="266"/>
            <p14:sldId id="276"/>
            <p14:sldId id="278"/>
            <p14:sldId id="277"/>
          </p14:sldIdLst>
        </p14:section>
        <p14:section name="Reel Olmayan Finasman Maliyeti" id="{CE07BE6A-DA56-4D49-98B9-C13ADCA7B48D}">
          <p14:sldIdLst>
            <p14:sldId id="292"/>
            <p14:sldId id="305"/>
            <p14:sldId id="306"/>
            <p14:sldId id="279"/>
          </p14:sldIdLst>
        </p14:section>
        <p14:section name="emtialarda enflasyon düzeltmesi" id="{A7C51E02-13B7-4F2B-883A-C188ADDB75D1}">
          <p14:sldIdLst>
            <p14:sldId id="307"/>
            <p14:sldId id="280"/>
          </p14:sldIdLst>
        </p14:section>
        <p14:section name="Fonlar" id="{EAD9C2A8-A946-42E8-82D4-E7B426EA237A}">
          <p14:sldIdLst>
            <p14:sldId id="281"/>
            <p14:sldId id="275"/>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snapToGrid="0">
      <p:cViewPr varScale="1">
        <p:scale>
          <a:sx n="90" d="100"/>
          <a:sy n="90" d="100"/>
        </p:scale>
        <p:origin x="30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9F4874-B90F-4BF1-84BA-A72470E0355D}" type="datetimeFigureOut">
              <a:rPr lang="tr-TR" smtClean="0"/>
              <a:t>9.11.2023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219645-602D-42EB-B7E7-F54D0735EA2C}" type="slidenum">
              <a:rPr lang="tr-TR" smtClean="0"/>
              <a:t>‹#›</a:t>
            </a:fld>
            <a:endParaRPr lang="tr-TR"/>
          </a:p>
        </p:txBody>
      </p:sp>
    </p:spTree>
    <p:extLst>
      <p:ext uri="{BB962C8B-B14F-4D97-AF65-F5344CB8AC3E}">
        <p14:creationId xmlns:p14="http://schemas.microsoft.com/office/powerpoint/2010/main" val="3201990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800" dirty="0">
                <a:solidFill>
                  <a:srgbClr val="000000"/>
                </a:solidFill>
                <a:effectLst/>
                <a:latin typeface="Times New Roman" panose="02020603050405020304" pitchFamily="18" charset="0"/>
                <a:ea typeface="Times New Roman" panose="02020603050405020304" pitchFamily="18" charset="0"/>
              </a:rPr>
              <a:t>Bunlara mahsuben verilen veya alınan parasal olmayan avanslar, ödeme veya tahsil tarihinden mahsup tarihine kadar düzeltilir</a:t>
            </a:r>
            <a:endParaRPr lang="tr-TR" dirty="0"/>
          </a:p>
        </p:txBody>
      </p:sp>
      <p:sp>
        <p:nvSpPr>
          <p:cNvPr id="4" name="Slayt Numarası Yer Tutucusu 3"/>
          <p:cNvSpPr>
            <a:spLocks noGrp="1"/>
          </p:cNvSpPr>
          <p:nvPr>
            <p:ph type="sldNum" sz="quarter" idx="5"/>
          </p:nvPr>
        </p:nvSpPr>
        <p:spPr/>
        <p:txBody>
          <a:bodyPr/>
          <a:lstStyle/>
          <a:p>
            <a:fld id="{D5219645-602D-42EB-B7E7-F54D0735EA2C}" type="slidenum">
              <a:rPr lang="tr-TR" smtClean="0"/>
              <a:t>15</a:t>
            </a:fld>
            <a:endParaRPr lang="tr-TR"/>
          </a:p>
        </p:txBody>
      </p:sp>
    </p:spTree>
    <p:extLst>
      <p:ext uri="{BB962C8B-B14F-4D97-AF65-F5344CB8AC3E}">
        <p14:creationId xmlns:p14="http://schemas.microsoft.com/office/powerpoint/2010/main" val="3055460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A7E26D8-C52B-4086-BDF0-7014EE55A5BD}" type="datetime1">
              <a:rPr lang="en-US" smtClean="0"/>
              <a:t>11/9/2023</a:t>
            </a:fld>
            <a:endParaRPr lang="en-US"/>
          </a:p>
        </p:txBody>
      </p:sp>
      <p:sp>
        <p:nvSpPr>
          <p:cNvPr id="5" name="Footer Placeholder 4"/>
          <p:cNvSpPr>
            <a:spLocks noGrp="1"/>
          </p:cNvSpPr>
          <p:nvPr>
            <p:ph type="ftr" sz="quarter" idx="11"/>
          </p:nvPr>
        </p:nvSpPr>
        <p:spPr/>
        <p:txBody>
          <a:bodyPr/>
          <a:lstStyle/>
          <a:p>
            <a:r>
              <a:rPr lang="en-US"/>
              <a:t>NECATİ AKBABA YEMİNLİ MALİ MÜŞAVİR</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149589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6D949BC-5E8D-489F-8354-0B08AE7A3BED}" type="datetime1">
              <a:rPr lang="en-US" smtClean="0"/>
              <a:t>11/9/2023</a:t>
            </a:fld>
            <a:endParaRPr lang="en-US"/>
          </a:p>
        </p:txBody>
      </p:sp>
      <p:sp>
        <p:nvSpPr>
          <p:cNvPr id="5" name="Footer Placeholder 4"/>
          <p:cNvSpPr>
            <a:spLocks noGrp="1"/>
          </p:cNvSpPr>
          <p:nvPr>
            <p:ph type="ftr" sz="quarter" idx="11"/>
          </p:nvPr>
        </p:nvSpPr>
        <p:spPr/>
        <p:txBody>
          <a:bodyPr/>
          <a:lstStyle/>
          <a:p>
            <a:r>
              <a:rPr lang="en-US"/>
              <a:t>NECATİ AKBABA YEMİNLİ MALİ MÜŞAVİR</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192483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DADB30B6-35FF-49F3-ACF8-52DC40FB93F0}" type="datetime1">
              <a:rPr lang="en-US" smtClean="0"/>
              <a:t>11/9/2023</a:t>
            </a:fld>
            <a:endParaRPr lang="en-US"/>
          </a:p>
        </p:txBody>
      </p:sp>
      <p:sp>
        <p:nvSpPr>
          <p:cNvPr id="5" name="Footer Placeholder 4"/>
          <p:cNvSpPr>
            <a:spLocks noGrp="1"/>
          </p:cNvSpPr>
          <p:nvPr>
            <p:ph type="ftr" sz="quarter" idx="11"/>
          </p:nvPr>
        </p:nvSpPr>
        <p:spPr/>
        <p:txBody>
          <a:bodyPr/>
          <a:lstStyle/>
          <a:p>
            <a:r>
              <a:rPr lang="en-US"/>
              <a:t>NECATİ AKBABA YEMİNLİ MALİ MÜŞAVİR</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109D357-8067-4A1F-97B2-93C5160B78D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80075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A4BFF0B-CC30-43FD-A71A-428CBD1B85D6}" type="datetime1">
              <a:rPr lang="en-US" smtClean="0"/>
              <a:t>11/9/2023</a:t>
            </a:fld>
            <a:endParaRPr lang="en-US"/>
          </a:p>
        </p:txBody>
      </p:sp>
      <p:sp>
        <p:nvSpPr>
          <p:cNvPr id="6" name="Footer Placeholder 5"/>
          <p:cNvSpPr>
            <a:spLocks noGrp="1"/>
          </p:cNvSpPr>
          <p:nvPr>
            <p:ph type="ftr" sz="quarter" idx="11"/>
          </p:nvPr>
        </p:nvSpPr>
        <p:spPr/>
        <p:txBody>
          <a:bodyPr/>
          <a:lstStyle/>
          <a:p>
            <a:r>
              <a:rPr lang="en-US"/>
              <a:t>NECATİ AKBABA YEMİNLİ MALİ MÜŞAVİR</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1462567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959D6568-3633-42E7-9D3D-9A1057F1EC82}" type="datetime1">
              <a:rPr lang="en-US" smtClean="0"/>
              <a:t>11/9/2023</a:t>
            </a:fld>
            <a:endParaRPr lang="en-US"/>
          </a:p>
        </p:txBody>
      </p:sp>
      <p:sp>
        <p:nvSpPr>
          <p:cNvPr id="6" name="Footer Placeholder 5"/>
          <p:cNvSpPr>
            <a:spLocks noGrp="1"/>
          </p:cNvSpPr>
          <p:nvPr>
            <p:ph type="ftr" sz="quarter" idx="11"/>
          </p:nvPr>
        </p:nvSpPr>
        <p:spPr/>
        <p:txBody>
          <a:bodyPr/>
          <a:lstStyle/>
          <a:p>
            <a:r>
              <a:rPr lang="en-US"/>
              <a:t>NECATİ AKBABA YEMİNLİ MALİ MÜŞAVİR</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109D357-8067-4A1F-97B2-93C5160B78D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37973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8E90EDBC-8B02-4D69-9D9C-74B7615FFEDE}" type="datetime1">
              <a:rPr lang="en-US" smtClean="0"/>
              <a:t>11/9/2023</a:t>
            </a:fld>
            <a:endParaRPr lang="en-US"/>
          </a:p>
        </p:txBody>
      </p:sp>
      <p:sp>
        <p:nvSpPr>
          <p:cNvPr id="6" name="Footer Placeholder 5"/>
          <p:cNvSpPr>
            <a:spLocks noGrp="1"/>
          </p:cNvSpPr>
          <p:nvPr>
            <p:ph type="ftr" sz="quarter" idx="11"/>
          </p:nvPr>
        </p:nvSpPr>
        <p:spPr/>
        <p:txBody>
          <a:bodyPr/>
          <a:lstStyle/>
          <a:p>
            <a:r>
              <a:rPr lang="en-US"/>
              <a:t>NECATİ AKBABA YEMİNLİ MALİ MÜŞAVİR</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383273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00AFC00-5E72-4F8E-A689-E9ECB1ED6D5D}" type="datetime1">
              <a:rPr lang="en-US" smtClean="0"/>
              <a:t>11/9/2023</a:t>
            </a:fld>
            <a:endParaRPr lang="en-US"/>
          </a:p>
        </p:txBody>
      </p:sp>
      <p:sp>
        <p:nvSpPr>
          <p:cNvPr id="5" name="Footer Placeholder 4"/>
          <p:cNvSpPr>
            <a:spLocks noGrp="1"/>
          </p:cNvSpPr>
          <p:nvPr>
            <p:ph type="ftr" sz="quarter" idx="11"/>
          </p:nvPr>
        </p:nvSpPr>
        <p:spPr/>
        <p:txBody>
          <a:bodyPr/>
          <a:lstStyle/>
          <a:p>
            <a:r>
              <a:rPr lang="en-US"/>
              <a:t>NECATİ AKBABA YEMİNLİ MALİ MÜŞAVİR</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3630356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AE77B1E-D861-4CC5-A9E6-A7A42F66F148}" type="datetime1">
              <a:rPr lang="en-US" smtClean="0"/>
              <a:t>11/9/2023</a:t>
            </a:fld>
            <a:endParaRPr lang="en-US"/>
          </a:p>
        </p:txBody>
      </p:sp>
      <p:sp>
        <p:nvSpPr>
          <p:cNvPr id="5" name="Footer Placeholder 4"/>
          <p:cNvSpPr>
            <a:spLocks noGrp="1"/>
          </p:cNvSpPr>
          <p:nvPr>
            <p:ph type="ftr" sz="quarter" idx="11"/>
          </p:nvPr>
        </p:nvSpPr>
        <p:spPr/>
        <p:txBody>
          <a:bodyPr/>
          <a:lstStyle/>
          <a:p>
            <a:r>
              <a:rPr lang="en-US"/>
              <a:t>NECATİ AKBABA YEMİNLİ MALİ MÜŞAVİR</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13667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A634786-00F7-46CC-AB8A-9D42BDBC1311}" type="datetime1">
              <a:rPr lang="en-US" smtClean="0"/>
              <a:t>11/9/2023</a:t>
            </a:fld>
            <a:endParaRPr lang="en-US"/>
          </a:p>
        </p:txBody>
      </p:sp>
      <p:sp>
        <p:nvSpPr>
          <p:cNvPr id="5" name="Footer Placeholder 4"/>
          <p:cNvSpPr>
            <a:spLocks noGrp="1"/>
          </p:cNvSpPr>
          <p:nvPr>
            <p:ph type="ftr" sz="quarter" idx="11"/>
          </p:nvPr>
        </p:nvSpPr>
        <p:spPr/>
        <p:txBody>
          <a:bodyPr/>
          <a:lstStyle/>
          <a:p>
            <a:r>
              <a:rPr lang="en-US"/>
              <a:t>NECATİ AKBABA YEMİNLİ MALİ MÜŞAVİR</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3419671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EF13D3C-4438-435B-A55F-DB3AB56498A2}" type="datetime1">
              <a:rPr lang="en-US" smtClean="0"/>
              <a:t>11/9/2023</a:t>
            </a:fld>
            <a:endParaRPr lang="en-US"/>
          </a:p>
        </p:txBody>
      </p:sp>
      <p:sp>
        <p:nvSpPr>
          <p:cNvPr id="5" name="Footer Placeholder 4"/>
          <p:cNvSpPr>
            <a:spLocks noGrp="1"/>
          </p:cNvSpPr>
          <p:nvPr>
            <p:ph type="ftr" sz="quarter" idx="11"/>
          </p:nvPr>
        </p:nvSpPr>
        <p:spPr/>
        <p:txBody>
          <a:bodyPr/>
          <a:lstStyle/>
          <a:p>
            <a:r>
              <a:rPr lang="en-US"/>
              <a:t>NECATİ AKBABA YEMİNLİ MALİ MÜŞAVİR</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1770401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A01A0C4-28C4-4F1A-80C9-88C185DB09D9}" type="datetime1">
              <a:rPr lang="en-US" smtClean="0"/>
              <a:t>11/9/2023</a:t>
            </a:fld>
            <a:endParaRPr lang="en-US"/>
          </a:p>
        </p:txBody>
      </p:sp>
      <p:sp>
        <p:nvSpPr>
          <p:cNvPr id="6" name="Footer Placeholder 5"/>
          <p:cNvSpPr>
            <a:spLocks noGrp="1"/>
          </p:cNvSpPr>
          <p:nvPr>
            <p:ph type="ftr" sz="quarter" idx="11"/>
          </p:nvPr>
        </p:nvSpPr>
        <p:spPr/>
        <p:txBody>
          <a:bodyPr/>
          <a:lstStyle/>
          <a:p>
            <a:r>
              <a:rPr lang="en-US"/>
              <a:t>NECATİ AKBABA YEMİNLİ MALİ MÜŞAVİR</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3357166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56CA13D-82D4-476F-9312-745C57A7BF66}" type="datetime1">
              <a:rPr lang="en-US" smtClean="0"/>
              <a:t>11/9/2023</a:t>
            </a:fld>
            <a:endParaRPr lang="en-US"/>
          </a:p>
        </p:txBody>
      </p:sp>
      <p:sp>
        <p:nvSpPr>
          <p:cNvPr id="8" name="Footer Placeholder 7"/>
          <p:cNvSpPr>
            <a:spLocks noGrp="1"/>
          </p:cNvSpPr>
          <p:nvPr>
            <p:ph type="ftr" sz="quarter" idx="11"/>
          </p:nvPr>
        </p:nvSpPr>
        <p:spPr/>
        <p:txBody>
          <a:bodyPr/>
          <a:lstStyle/>
          <a:p>
            <a:r>
              <a:rPr lang="en-US"/>
              <a:t>NECATİ AKBABA YEMİNLİ MALİ MÜŞAVİR</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1932941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DD4AD494-22AA-4DAB-850B-07F52CD5466F}" type="datetime1">
              <a:rPr lang="en-US" smtClean="0"/>
              <a:t>11/9/2023</a:t>
            </a:fld>
            <a:endParaRPr lang="en-US"/>
          </a:p>
        </p:txBody>
      </p:sp>
      <p:sp>
        <p:nvSpPr>
          <p:cNvPr id="4" name="Footer Placeholder 3"/>
          <p:cNvSpPr>
            <a:spLocks noGrp="1"/>
          </p:cNvSpPr>
          <p:nvPr>
            <p:ph type="ftr" sz="quarter" idx="11"/>
          </p:nvPr>
        </p:nvSpPr>
        <p:spPr/>
        <p:txBody>
          <a:bodyPr/>
          <a:lstStyle/>
          <a:p>
            <a:r>
              <a:rPr lang="en-US"/>
              <a:t>NECATİ AKBABA YEMİNLİ MALİ MÜŞAVİR</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64064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FF7BC4-F4A3-49B4-A30C-B1D627F797FC}" type="datetime1">
              <a:rPr lang="en-US" smtClean="0"/>
              <a:t>11/9/2023</a:t>
            </a:fld>
            <a:endParaRPr lang="en-US"/>
          </a:p>
        </p:txBody>
      </p:sp>
      <p:sp>
        <p:nvSpPr>
          <p:cNvPr id="3" name="Footer Placeholder 2"/>
          <p:cNvSpPr>
            <a:spLocks noGrp="1"/>
          </p:cNvSpPr>
          <p:nvPr>
            <p:ph type="ftr" sz="quarter" idx="11"/>
          </p:nvPr>
        </p:nvSpPr>
        <p:spPr/>
        <p:txBody>
          <a:bodyPr/>
          <a:lstStyle/>
          <a:p>
            <a:r>
              <a:rPr lang="en-US"/>
              <a:t>NECATİ AKBABA YEMİNLİ MALİ MÜŞAVİR</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1897103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D8ECBD1-9CD4-41D0-A2DA-F5F2E0F1250A}" type="datetime1">
              <a:rPr lang="en-US" smtClean="0"/>
              <a:t>11/9/2023</a:t>
            </a:fld>
            <a:endParaRPr lang="en-US"/>
          </a:p>
        </p:txBody>
      </p:sp>
      <p:sp>
        <p:nvSpPr>
          <p:cNvPr id="6" name="Footer Placeholder 5"/>
          <p:cNvSpPr>
            <a:spLocks noGrp="1"/>
          </p:cNvSpPr>
          <p:nvPr>
            <p:ph type="ftr" sz="quarter" idx="11"/>
          </p:nvPr>
        </p:nvSpPr>
        <p:spPr/>
        <p:txBody>
          <a:bodyPr/>
          <a:lstStyle/>
          <a:p>
            <a:r>
              <a:rPr lang="en-US"/>
              <a:t>NECATİ AKBABA YEMİNLİ MALİ MÜŞAVİR</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336531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14DAB39-364E-43F6-8732-83AAF952377E}" type="datetime1">
              <a:rPr lang="en-US" smtClean="0"/>
              <a:t>11/9/2023</a:t>
            </a:fld>
            <a:endParaRPr lang="en-US"/>
          </a:p>
        </p:txBody>
      </p:sp>
      <p:sp>
        <p:nvSpPr>
          <p:cNvPr id="6" name="Footer Placeholder 5"/>
          <p:cNvSpPr>
            <a:spLocks noGrp="1"/>
          </p:cNvSpPr>
          <p:nvPr>
            <p:ph type="ftr" sz="quarter" idx="11"/>
          </p:nvPr>
        </p:nvSpPr>
        <p:spPr/>
        <p:txBody>
          <a:bodyPr/>
          <a:lstStyle/>
          <a:p>
            <a:r>
              <a:rPr lang="en-US"/>
              <a:t>NECATİ AKBABA YEMİNLİ MALİ MÜŞAVİR</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528264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466E3B2-817E-497D-972B-772775EFE1C9}" type="datetime1">
              <a:rPr lang="en-US" smtClean="0"/>
              <a:t>11/9/2023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NECATİ AKBABA YEMİNLİ MALİ MÜŞAVİR</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109D357-8067-4A1F-97B2-93C5160B78D9}" type="slidenum">
              <a:rPr lang="en-US" smtClean="0"/>
              <a:t>‹#›</a:t>
            </a:fld>
            <a:endParaRPr lang="en-US"/>
          </a:p>
        </p:txBody>
      </p:sp>
    </p:spTree>
    <p:extLst>
      <p:ext uri="{BB962C8B-B14F-4D97-AF65-F5344CB8AC3E}">
        <p14:creationId xmlns:p14="http://schemas.microsoft.com/office/powerpoint/2010/main" val="22810433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44646D-44EF-3F3D-686E-F6695A0BF7A7}"/>
              </a:ext>
            </a:extLst>
          </p:cNvPr>
          <p:cNvSpPr>
            <a:spLocks noGrp="1"/>
          </p:cNvSpPr>
          <p:nvPr>
            <p:ph type="ctrTitle"/>
          </p:nvPr>
        </p:nvSpPr>
        <p:spPr>
          <a:xfrm>
            <a:off x="1070459" y="3651799"/>
            <a:ext cx="9689834" cy="1981355"/>
          </a:xfrm>
        </p:spPr>
        <p:txBody>
          <a:bodyPr anchor="b">
            <a:normAutofit fontScale="90000"/>
          </a:bodyPr>
          <a:lstStyle/>
          <a:p>
            <a:pPr algn="ctr"/>
            <a:r>
              <a:rPr lang="tr-TR" sz="4400" dirty="0"/>
              <a:t>ENFLASYON DÜZELTMESİ ÖNCESİNDE DİKKAT EDİLMESİ GEREKEN HUSUSLAR</a:t>
            </a:r>
          </a:p>
        </p:txBody>
      </p:sp>
      <p:sp>
        <p:nvSpPr>
          <p:cNvPr id="3" name="Alt Başlık 2">
            <a:extLst>
              <a:ext uri="{FF2B5EF4-FFF2-40B4-BE49-F238E27FC236}">
                <a16:creationId xmlns:a16="http://schemas.microsoft.com/office/drawing/2014/main" id="{9D800CF6-2922-025A-C272-CA91D82A808E}"/>
              </a:ext>
            </a:extLst>
          </p:cNvPr>
          <p:cNvSpPr>
            <a:spLocks noGrp="1"/>
          </p:cNvSpPr>
          <p:nvPr>
            <p:ph type="subTitle" idx="1"/>
          </p:nvPr>
        </p:nvSpPr>
        <p:spPr>
          <a:xfrm>
            <a:off x="1938995" y="5633154"/>
            <a:ext cx="8314005" cy="376347"/>
          </a:xfrm>
        </p:spPr>
        <p:txBody>
          <a:bodyPr>
            <a:normAutofit/>
          </a:bodyPr>
          <a:lstStyle/>
          <a:p>
            <a:pPr algn="ctr"/>
            <a:r>
              <a:rPr lang="tr-TR" dirty="0"/>
              <a:t>YOL HARİTASI</a:t>
            </a:r>
          </a:p>
          <a:p>
            <a:pPr algn="ctr"/>
            <a:endParaRPr lang="tr-TR" dirty="0"/>
          </a:p>
          <a:p>
            <a:pPr algn="ctr"/>
            <a:endParaRPr lang="tr-TR" dirty="0"/>
          </a:p>
        </p:txBody>
      </p:sp>
      <p:pic>
        <p:nvPicPr>
          <p:cNvPr id="4" name="Picture 3">
            <a:extLst>
              <a:ext uri="{FF2B5EF4-FFF2-40B4-BE49-F238E27FC236}">
                <a16:creationId xmlns:a16="http://schemas.microsoft.com/office/drawing/2014/main" id="{F3380027-B18A-28D7-0CAD-FD47E862D2C7}"/>
              </a:ext>
            </a:extLst>
          </p:cNvPr>
          <p:cNvPicPr>
            <a:picLocks noChangeAspect="1"/>
          </p:cNvPicPr>
          <p:nvPr/>
        </p:nvPicPr>
        <p:blipFill rotWithShape="1">
          <a:blip r:embed="rId2"/>
          <a:srcRect t="40358" b="12559"/>
          <a:stretch/>
        </p:blipFill>
        <p:spPr>
          <a:xfrm>
            <a:off x="20" y="1"/>
            <a:ext cx="12191980" cy="3635021"/>
          </a:xfrm>
          <a:prstGeom prst="rect">
            <a:avLst/>
          </a:prstGeom>
        </p:spPr>
      </p:pic>
      <p:sp>
        <p:nvSpPr>
          <p:cNvPr id="6" name="Metin kutusu 5">
            <a:extLst>
              <a:ext uri="{FF2B5EF4-FFF2-40B4-BE49-F238E27FC236}">
                <a16:creationId xmlns:a16="http://schemas.microsoft.com/office/drawing/2014/main" id="{4BD49DA8-60F4-0CBD-EECF-8A686084B11A}"/>
              </a:ext>
            </a:extLst>
          </p:cNvPr>
          <p:cNvSpPr txBox="1"/>
          <p:nvPr/>
        </p:nvSpPr>
        <p:spPr>
          <a:xfrm>
            <a:off x="3578578" y="6018348"/>
            <a:ext cx="5520267" cy="738664"/>
          </a:xfrm>
          <a:prstGeom prst="rect">
            <a:avLst/>
          </a:prstGeom>
          <a:noFill/>
        </p:spPr>
        <p:txBody>
          <a:bodyPr wrap="square" rtlCol="0">
            <a:spAutoFit/>
          </a:bodyPr>
          <a:lstStyle/>
          <a:p>
            <a:pPr algn="ctr"/>
            <a:r>
              <a:rPr lang="tr-TR" sz="2400" b="1" dirty="0"/>
              <a:t>Necati AKBABA </a:t>
            </a:r>
          </a:p>
          <a:p>
            <a:pPr algn="ctr"/>
            <a:r>
              <a:rPr lang="tr-TR" dirty="0"/>
              <a:t>Yeminli Mali Müşavir</a:t>
            </a:r>
          </a:p>
        </p:txBody>
      </p:sp>
    </p:spTree>
    <p:extLst>
      <p:ext uri="{BB962C8B-B14F-4D97-AF65-F5344CB8AC3E}">
        <p14:creationId xmlns:p14="http://schemas.microsoft.com/office/powerpoint/2010/main" val="3994293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8D7E2F-5675-85A1-0CD7-CAEE49ABCBA4}"/>
              </a:ext>
            </a:extLst>
          </p:cNvPr>
          <p:cNvSpPr>
            <a:spLocks noGrp="1"/>
          </p:cNvSpPr>
          <p:nvPr>
            <p:ph type="title"/>
          </p:nvPr>
        </p:nvSpPr>
        <p:spPr/>
        <p:txBody>
          <a:bodyPr/>
          <a:lstStyle/>
          <a:p>
            <a:r>
              <a:rPr lang="tr-TR" dirty="0"/>
              <a:t>Düzeltme İşlemi </a:t>
            </a:r>
            <a:br>
              <a:rPr lang="tr-TR" dirty="0"/>
            </a:br>
            <a:r>
              <a:rPr lang="tr-TR" dirty="0"/>
              <a:t>2</a:t>
            </a:r>
          </a:p>
        </p:txBody>
      </p:sp>
      <p:sp>
        <p:nvSpPr>
          <p:cNvPr id="3" name="İçerik Yer Tutucusu 2">
            <a:extLst>
              <a:ext uri="{FF2B5EF4-FFF2-40B4-BE49-F238E27FC236}">
                <a16:creationId xmlns:a16="http://schemas.microsoft.com/office/drawing/2014/main" id="{11179F15-CE20-04FF-793F-C7378EA1DB2F}"/>
              </a:ext>
            </a:extLst>
          </p:cNvPr>
          <p:cNvSpPr>
            <a:spLocks noGrp="1"/>
          </p:cNvSpPr>
          <p:nvPr>
            <p:ph idx="1"/>
          </p:nvPr>
        </p:nvSpPr>
        <p:spPr/>
        <p:txBody>
          <a:bodyPr>
            <a:normAutofit/>
          </a:bodyPr>
          <a:lstStyle/>
          <a:p>
            <a:pPr marR="635" indent="443230" algn="just">
              <a:lnSpc>
                <a:spcPct val="111000"/>
              </a:lnSpc>
              <a:spcAft>
                <a:spcPts val="655"/>
              </a:spcAft>
            </a:pPr>
            <a:r>
              <a:rPr lang="tr-TR" sz="1800" kern="100" dirty="0">
                <a:solidFill>
                  <a:srgbClr val="000000"/>
                </a:solidFill>
                <a:effectLst/>
                <a:latin typeface="Times New Roman" panose="02020603050405020304" pitchFamily="18" charset="0"/>
                <a:ea typeface="Times New Roman" panose="02020603050405020304" pitchFamily="18" charset="0"/>
              </a:rPr>
              <a:t>213 sayılı Kanunun mükerrer 298 inci maddesinin (A) fıkrasının (7) numaralı bendine göre; </a:t>
            </a:r>
          </a:p>
          <a:p>
            <a:pPr marL="0" marR="635" lvl="0" indent="0" algn="just" fontAlgn="base">
              <a:lnSpc>
                <a:spcPct val="111000"/>
              </a:lnSpc>
              <a:spcAft>
                <a:spcPts val="42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Enflasyon düzeltmesi uygulanmayan bir hesap döneminden sonra enflasyon düzeltmesi şartlarının yeniden oluşması halinde, enflasyon düzeltmesi yapılan en son dönemden başlamak üzere enflasyon düzeltmesi yapılır. </a:t>
            </a:r>
          </a:p>
          <a:p>
            <a:pPr marL="0" marR="635" lvl="0" indent="0" algn="just" fontAlgn="base">
              <a:lnSpc>
                <a:spcPct val="111000"/>
              </a:lnSpc>
              <a:spcAft>
                <a:spcPts val="440"/>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Bu şekilde belirlenen geçmiş yıl kârı vergiye tâbi tutulmaz, geçmiş yıl zararı zarar olarak kabul edilmez. Ancak, matrahın tespitinde geçmiş yıl malî zararları mukayyet değerleri ile dikkate alınır. </a:t>
            </a:r>
          </a:p>
          <a:p>
            <a:pPr marL="0" marR="635" lvl="0" indent="0" algn="just" fontAlgn="base">
              <a:lnSpc>
                <a:spcPct val="111000"/>
              </a:lnSpc>
              <a:spcAft>
                <a:spcPts val="7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Birikmiş amortismanlar, ait oldukları kıymetin bilanço tarihindeki değerinde </a:t>
            </a:r>
            <a:r>
              <a:rPr lang="tr-TR" sz="1800" kern="100" dirty="0">
                <a:solidFill>
                  <a:srgbClr val="000000"/>
                </a:solidFill>
                <a:effectLst/>
                <a:latin typeface="Times New Roman" panose="02020603050405020304" pitchFamily="18" charset="0"/>
                <a:ea typeface="Times New Roman" panose="02020603050405020304" pitchFamily="18" charset="0"/>
              </a:rPr>
              <a:t>düzeltme sonrasında ortaya çıkan artış oranı dikkate alınarak düzeltilir.  </a:t>
            </a:r>
          </a:p>
        </p:txBody>
      </p:sp>
      <p:sp>
        <p:nvSpPr>
          <p:cNvPr id="4" name="Alt Bilgi Yer Tutucusu 3">
            <a:extLst>
              <a:ext uri="{FF2B5EF4-FFF2-40B4-BE49-F238E27FC236}">
                <a16:creationId xmlns:a16="http://schemas.microsoft.com/office/drawing/2014/main" id="{4A76EB99-B294-9EBE-4D99-E0019FC1E876}"/>
              </a:ext>
            </a:extLst>
          </p:cNvPr>
          <p:cNvSpPr>
            <a:spLocks noGrp="1"/>
          </p:cNvSpPr>
          <p:nvPr>
            <p:ph type="ftr" sz="quarter" idx="11"/>
          </p:nvPr>
        </p:nvSpPr>
        <p:spPr/>
        <p:txBody>
          <a:bodyPr/>
          <a:lstStyle/>
          <a:p>
            <a:r>
              <a:rPr lang="en-US" dirty="0"/>
              <a:t>NECATİ AKBABA YEMİNLİ MALİ MÜŞAVİR</a:t>
            </a:r>
          </a:p>
        </p:txBody>
      </p:sp>
    </p:spTree>
    <p:extLst>
      <p:ext uri="{BB962C8B-B14F-4D97-AF65-F5344CB8AC3E}">
        <p14:creationId xmlns:p14="http://schemas.microsoft.com/office/powerpoint/2010/main" val="3992387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8D7E2F-5675-85A1-0CD7-CAEE49ABCBA4}"/>
              </a:ext>
            </a:extLst>
          </p:cNvPr>
          <p:cNvSpPr>
            <a:spLocks noGrp="1"/>
          </p:cNvSpPr>
          <p:nvPr>
            <p:ph type="title"/>
          </p:nvPr>
        </p:nvSpPr>
        <p:spPr/>
        <p:txBody>
          <a:bodyPr/>
          <a:lstStyle/>
          <a:p>
            <a:r>
              <a:rPr lang="tr-TR" dirty="0"/>
              <a:t>Düzeltme İşlemi </a:t>
            </a:r>
            <a:br>
              <a:rPr lang="tr-TR" dirty="0"/>
            </a:br>
            <a:r>
              <a:rPr lang="tr-TR" dirty="0"/>
              <a:t>3</a:t>
            </a:r>
          </a:p>
        </p:txBody>
      </p:sp>
      <p:sp>
        <p:nvSpPr>
          <p:cNvPr id="3" name="İçerik Yer Tutucusu 2">
            <a:extLst>
              <a:ext uri="{FF2B5EF4-FFF2-40B4-BE49-F238E27FC236}">
                <a16:creationId xmlns:a16="http://schemas.microsoft.com/office/drawing/2014/main" id="{11179F15-CE20-04FF-793F-C7378EA1DB2F}"/>
              </a:ext>
            </a:extLst>
          </p:cNvPr>
          <p:cNvSpPr>
            <a:spLocks noGrp="1"/>
          </p:cNvSpPr>
          <p:nvPr>
            <p:ph idx="1"/>
          </p:nvPr>
        </p:nvSpPr>
        <p:spPr/>
        <p:txBody>
          <a:bodyPr>
            <a:normAutofit fontScale="92500"/>
          </a:bodyPr>
          <a:lstStyle/>
          <a:p>
            <a:pPr marR="635" indent="443230" algn="just">
              <a:lnSpc>
                <a:spcPct val="111000"/>
              </a:lnSpc>
              <a:spcAft>
                <a:spcPts val="655"/>
              </a:spcAft>
            </a:pPr>
            <a:r>
              <a:rPr lang="tr-TR" sz="1800" kern="100" dirty="0">
                <a:solidFill>
                  <a:srgbClr val="000000"/>
                </a:solidFill>
                <a:effectLst/>
                <a:latin typeface="Times New Roman" panose="02020603050405020304" pitchFamily="18" charset="0"/>
                <a:ea typeface="Times New Roman" panose="02020603050405020304" pitchFamily="18" charset="0"/>
              </a:rPr>
              <a:t>213 sayılı Kanunun mükerrer 298 inci maddesinin (A) fıkrasının (7) numaralı bendine göre; </a:t>
            </a:r>
          </a:p>
          <a:p>
            <a:pPr marL="0" marR="635" lvl="0" indent="0" algn="just" fontAlgn="base">
              <a:lnSpc>
                <a:spcPct val="111000"/>
              </a:lnSpc>
              <a:spcAft>
                <a:spcPts val="425"/>
              </a:spcAft>
              <a:buClr>
                <a:srgbClr val="000000"/>
              </a:buClr>
              <a:buSzPts val="1200"/>
              <a:buNone/>
            </a:pPr>
            <a:r>
              <a:rPr lang="tr-TR" sz="1800" kern="100" dirty="0">
                <a:solidFill>
                  <a:srgbClr val="000000"/>
                </a:solidFill>
                <a:effectLst/>
                <a:latin typeface="Times New Roman" panose="02020603050405020304" pitchFamily="18" charset="0"/>
                <a:ea typeface="Times New Roman" panose="02020603050405020304" pitchFamily="18" charset="0"/>
              </a:rPr>
              <a:t>Bu işlemlerden doğan pasif kalemlere ait enflasyon fark hesapları, herhangi bir suretle başka bir hesaba nakledildiği veya işletmeden çekildiği takdirde, bu işlemlerin yapıldığı dönemlerin kazancı ile ilişkilendirilmeksizin, bu dönemde vergiye tâbi tutulur. Ancak öz sermaye kalemlerine ait enflasyon farkları düzeltme sonucu oluşan geçmiş yıl zararlarına mahsup edilebilir veya kurumlar vergisi mükelleflerince sermayeye ilave edilebilir; bu işlemler kâr dağıtımı sayılmaz. </a:t>
            </a:r>
          </a:p>
          <a:p>
            <a:pPr marL="0" marR="635" lvl="0" indent="0" algn="just" fontAlgn="base">
              <a:lnSpc>
                <a:spcPct val="111000"/>
              </a:lnSpc>
              <a:spcAft>
                <a:spcPts val="75"/>
              </a:spcAft>
              <a:buClr>
                <a:srgbClr val="000000"/>
              </a:buClr>
              <a:buSzPts val="1200"/>
              <a:buNone/>
            </a:pPr>
            <a:r>
              <a:rPr lang="tr-TR" sz="1800" kern="100" dirty="0">
                <a:solidFill>
                  <a:srgbClr val="000000"/>
                </a:solidFill>
                <a:effectLst/>
                <a:latin typeface="Times New Roman" panose="02020603050405020304" pitchFamily="18" charset="0"/>
                <a:ea typeface="Times New Roman" panose="02020603050405020304" pitchFamily="18" charset="0"/>
              </a:rPr>
              <a:t>Ayrıca, geçici 33 üncü madde uyarınca, 2023 hesap dönemi sonuna ait bilançonun, enflasyon düzeltmesi şartlarının oluşup oluşmadığına bakılmaksızın enflasyon düzeltmesine tabi tutulmasından kaynaklanan kâr/zarar farkı geçmiş yıllar kâr/zararı hesabında gösterilir. Bu şekilde tespit edilen geçmiş yıl kârı vergiye tabi tutulmaz, geçmiş yıl zararı zarar olarak kabul edilmez. </a:t>
            </a:r>
          </a:p>
        </p:txBody>
      </p:sp>
      <p:sp>
        <p:nvSpPr>
          <p:cNvPr id="4" name="Alt Bilgi Yer Tutucusu 3">
            <a:extLst>
              <a:ext uri="{FF2B5EF4-FFF2-40B4-BE49-F238E27FC236}">
                <a16:creationId xmlns:a16="http://schemas.microsoft.com/office/drawing/2014/main" id="{4A76EB99-B294-9EBE-4D99-E0019FC1E876}"/>
              </a:ext>
            </a:extLst>
          </p:cNvPr>
          <p:cNvSpPr>
            <a:spLocks noGrp="1"/>
          </p:cNvSpPr>
          <p:nvPr>
            <p:ph type="ftr" sz="quarter" idx="11"/>
          </p:nvPr>
        </p:nvSpPr>
        <p:spPr/>
        <p:txBody>
          <a:bodyPr/>
          <a:lstStyle/>
          <a:p>
            <a:r>
              <a:rPr lang="en-US" dirty="0"/>
              <a:t>NECATİ AKBABA YEMİNLİ MALİ MÜŞAVİR</a:t>
            </a:r>
          </a:p>
        </p:txBody>
      </p:sp>
    </p:spTree>
    <p:extLst>
      <p:ext uri="{BB962C8B-B14F-4D97-AF65-F5344CB8AC3E}">
        <p14:creationId xmlns:p14="http://schemas.microsoft.com/office/powerpoint/2010/main" val="940101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6390AD-FC78-435C-F1F1-462A7ABC7D41}"/>
              </a:ext>
            </a:extLst>
          </p:cNvPr>
          <p:cNvSpPr>
            <a:spLocks noGrp="1"/>
          </p:cNvSpPr>
          <p:nvPr>
            <p:ph type="title"/>
          </p:nvPr>
        </p:nvSpPr>
        <p:spPr/>
        <p:txBody>
          <a:bodyPr/>
          <a:lstStyle/>
          <a:p>
            <a:r>
              <a:rPr lang="tr-TR" dirty="0"/>
              <a:t>Düzeltme Katsayısı</a:t>
            </a:r>
            <a:br>
              <a:rPr lang="tr-TR" dirty="0"/>
            </a:br>
            <a:r>
              <a:rPr lang="tr-TR" dirty="0"/>
              <a:t>1</a:t>
            </a:r>
          </a:p>
        </p:txBody>
      </p:sp>
      <p:sp>
        <p:nvSpPr>
          <p:cNvPr id="3" name="İçerik Yer Tutucusu 2">
            <a:extLst>
              <a:ext uri="{FF2B5EF4-FFF2-40B4-BE49-F238E27FC236}">
                <a16:creationId xmlns:a16="http://schemas.microsoft.com/office/drawing/2014/main" id="{B808EA6B-5102-A76B-B6E1-81CB9FC7C25B}"/>
              </a:ext>
            </a:extLst>
          </p:cNvPr>
          <p:cNvSpPr>
            <a:spLocks noGrp="1"/>
          </p:cNvSpPr>
          <p:nvPr>
            <p:ph idx="1"/>
          </p:nvPr>
        </p:nvSpPr>
        <p:spPr/>
        <p:txBody>
          <a:bodyPr/>
          <a:lstStyle/>
          <a:p>
            <a:pPr marL="0" indent="0">
              <a:buNone/>
            </a:pPr>
            <a:r>
              <a:rPr lang="tr-TR" dirty="0"/>
              <a:t>						Mali Tablonun Ait Olduğu Aya ait </a:t>
            </a:r>
            <a:r>
              <a:rPr lang="tr-TR" dirty="0" err="1"/>
              <a:t>Y.Üfe</a:t>
            </a:r>
            <a:r>
              <a:rPr lang="tr-TR" dirty="0"/>
              <a:t> Oranı</a:t>
            </a:r>
          </a:p>
          <a:p>
            <a:r>
              <a:rPr lang="tr-TR" dirty="0" err="1"/>
              <a:t>Düzetlme</a:t>
            </a:r>
            <a:r>
              <a:rPr lang="tr-TR" dirty="0"/>
              <a:t> Katsayısı= --------------------------------------------------------------------</a:t>
            </a:r>
          </a:p>
          <a:p>
            <a:pPr marL="0" indent="0">
              <a:buNone/>
            </a:pPr>
            <a:r>
              <a:rPr lang="tr-TR" dirty="0"/>
              <a:t>						Düzeltmeye esas alınan tarihi içeren aya ait </a:t>
            </a:r>
            <a:r>
              <a:rPr lang="tr-TR" dirty="0" err="1"/>
              <a:t>Y.Üfe</a:t>
            </a:r>
            <a:r>
              <a:rPr lang="tr-TR" dirty="0"/>
              <a:t> 							Oranı</a:t>
            </a:r>
          </a:p>
          <a:p>
            <a:pPr marL="0" indent="0">
              <a:buNone/>
            </a:pPr>
            <a:endParaRPr lang="tr-TR" dirty="0"/>
          </a:p>
          <a:p>
            <a:pPr marL="0" indent="0">
              <a:buNone/>
            </a:pPr>
            <a:r>
              <a:rPr lang="tr-TR" dirty="0"/>
              <a:t>Mali tablonun ait olduğu ay Aralık 2023 normal hesap dönemine tabi mükellefler için</a:t>
            </a:r>
          </a:p>
          <a:p>
            <a:pPr marL="0" indent="0">
              <a:buNone/>
            </a:pPr>
            <a:endParaRPr lang="tr-TR" dirty="0"/>
          </a:p>
        </p:txBody>
      </p:sp>
      <p:sp>
        <p:nvSpPr>
          <p:cNvPr id="4" name="Alt Bilgi Yer Tutucusu 3">
            <a:extLst>
              <a:ext uri="{FF2B5EF4-FFF2-40B4-BE49-F238E27FC236}">
                <a16:creationId xmlns:a16="http://schemas.microsoft.com/office/drawing/2014/main" id="{7F094D58-9DC6-E498-749D-1FE99E64A230}"/>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591020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467036-D0D1-AD6D-6FD9-7BB2A9454760}"/>
              </a:ext>
            </a:extLst>
          </p:cNvPr>
          <p:cNvSpPr>
            <a:spLocks noGrp="1"/>
          </p:cNvSpPr>
          <p:nvPr>
            <p:ph type="title"/>
          </p:nvPr>
        </p:nvSpPr>
        <p:spPr/>
        <p:txBody>
          <a:bodyPr/>
          <a:lstStyle/>
          <a:p>
            <a:r>
              <a:rPr lang="tr-TR" dirty="0"/>
              <a:t>Düzeltmeye Esas Alınacak Tarih</a:t>
            </a:r>
            <a:br>
              <a:rPr lang="tr-TR" dirty="0"/>
            </a:br>
            <a:r>
              <a:rPr lang="tr-TR" dirty="0"/>
              <a:t>1</a:t>
            </a:r>
          </a:p>
        </p:txBody>
      </p:sp>
      <p:sp>
        <p:nvSpPr>
          <p:cNvPr id="3" name="İçerik Yer Tutucusu 2">
            <a:extLst>
              <a:ext uri="{FF2B5EF4-FFF2-40B4-BE49-F238E27FC236}">
                <a16:creationId xmlns:a16="http://schemas.microsoft.com/office/drawing/2014/main" id="{DBEF6A16-5BFB-6BC2-8D2B-3A6D5E1C250E}"/>
              </a:ext>
            </a:extLst>
          </p:cNvPr>
          <p:cNvSpPr>
            <a:spLocks noGrp="1"/>
          </p:cNvSpPr>
          <p:nvPr>
            <p:ph idx="1"/>
          </p:nvPr>
        </p:nvSpPr>
        <p:spPr/>
        <p:txBody>
          <a:bodyPr/>
          <a:lstStyle/>
          <a:p>
            <a:r>
              <a:rPr lang="tr-TR" dirty="0"/>
              <a:t>Alış bedeli ile değerlenen </a:t>
            </a:r>
          </a:p>
          <a:p>
            <a:pPr marL="0" indent="0">
              <a:buNone/>
            </a:pPr>
            <a:r>
              <a:rPr lang="tr-TR" dirty="0"/>
              <a:t>Menkul kıymetler</a:t>
            </a:r>
          </a:p>
          <a:p>
            <a:pPr marL="0" indent="0">
              <a:buNone/>
            </a:pPr>
            <a:r>
              <a:rPr lang="tr-TR" dirty="0"/>
              <a:t>Mali duran varlıklar</a:t>
            </a:r>
          </a:p>
          <a:p>
            <a:r>
              <a:rPr lang="tr-TR" b="1" dirty="0"/>
              <a:t>Satın alma tarihi</a:t>
            </a:r>
          </a:p>
        </p:txBody>
      </p:sp>
      <p:sp>
        <p:nvSpPr>
          <p:cNvPr id="4" name="Alt Bilgi Yer Tutucusu 3">
            <a:extLst>
              <a:ext uri="{FF2B5EF4-FFF2-40B4-BE49-F238E27FC236}">
                <a16:creationId xmlns:a16="http://schemas.microsoft.com/office/drawing/2014/main" id="{3F136B39-6520-DFE6-9BBC-76489197E2FA}"/>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111193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467036-D0D1-AD6D-6FD9-7BB2A9454760}"/>
              </a:ext>
            </a:extLst>
          </p:cNvPr>
          <p:cNvSpPr>
            <a:spLocks noGrp="1"/>
          </p:cNvSpPr>
          <p:nvPr>
            <p:ph type="title"/>
          </p:nvPr>
        </p:nvSpPr>
        <p:spPr/>
        <p:txBody>
          <a:bodyPr/>
          <a:lstStyle/>
          <a:p>
            <a:r>
              <a:rPr lang="tr-TR" dirty="0"/>
              <a:t>Düzeltmeye Esas Alınacak Tarih</a:t>
            </a:r>
            <a:br>
              <a:rPr lang="tr-TR" dirty="0"/>
            </a:br>
            <a:r>
              <a:rPr lang="tr-TR" dirty="0"/>
              <a:t>3</a:t>
            </a:r>
          </a:p>
        </p:txBody>
      </p:sp>
      <p:sp>
        <p:nvSpPr>
          <p:cNvPr id="3" name="İçerik Yer Tutucusu 2">
            <a:extLst>
              <a:ext uri="{FF2B5EF4-FFF2-40B4-BE49-F238E27FC236}">
                <a16:creationId xmlns:a16="http://schemas.microsoft.com/office/drawing/2014/main" id="{DBEF6A16-5BFB-6BC2-8D2B-3A6D5E1C250E}"/>
              </a:ext>
            </a:extLst>
          </p:cNvPr>
          <p:cNvSpPr>
            <a:spLocks noGrp="1"/>
          </p:cNvSpPr>
          <p:nvPr>
            <p:ph idx="1"/>
          </p:nvPr>
        </p:nvSpPr>
        <p:spPr/>
        <p:txBody>
          <a:bodyPr/>
          <a:lstStyle/>
          <a:p>
            <a:pPr marL="0" marR="635" lvl="0" indent="0" algn="just" fontAlgn="base">
              <a:lnSpc>
                <a:spcPct val="111000"/>
              </a:lnSpc>
              <a:spcAft>
                <a:spcPts val="65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31/12/2023 tarihinden öncesine rastlayan (5520 sayılı Kanunun 19 uncu maddesi ile 193 sayılı Kanunun 81 inci maddesinde belirtilen ve mukayyet değerleriyle yapılan)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devir işlemleri </a:t>
            </a: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nedeniyle işletme aktifinde yer alan iktisadi kıymetlerin düzeltmeye esas tarihi olarak devir tarihi değil söz konusu kıymetlerin devir yoluyla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ortadan kalkan işletmenin envanterine alındığı</a:t>
            </a: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birleşmede ise birleşilen kurumun kayıtlarına intikal ettiği </a:t>
            </a: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(Tebliğin bu maddesinde ayrıntıları gösterilen)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tarih</a:t>
            </a: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düzeltmeye esas tarih olarak dikkate alınacaktır.  </a:t>
            </a:r>
          </a:p>
          <a:p>
            <a:pPr marL="0" marR="635" lvl="0" indent="0" algn="just" fontAlgn="base">
              <a:lnSpc>
                <a:spcPct val="111000"/>
              </a:lnSpc>
              <a:spcAft>
                <a:spcPts val="655"/>
              </a:spcAft>
              <a:buClr>
                <a:srgbClr val="000000"/>
              </a:buClr>
              <a:buSzPts val="1200"/>
              <a:buNone/>
            </a:pPr>
            <a:r>
              <a:rPr lang="tr-TR" kern="100"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Kısmi Bölünme ?</a:t>
            </a:r>
            <a:endPar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Alt Bilgi Yer Tutucusu 3">
            <a:extLst>
              <a:ext uri="{FF2B5EF4-FFF2-40B4-BE49-F238E27FC236}">
                <a16:creationId xmlns:a16="http://schemas.microsoft.com/office/drawing/2014/main" id="{3F136B39-6520-DFE6-9BBC-76489197E2FA}"/>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4078093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467036-D0D1-AD6D-6FD9-7BB2A9454760}"/>
              </a:ext>
            </a:extLst>
          </p:cNvPr>
          <p:cNvSpPr>
            <a:spLocks noGrp="1"/>
          </p:cNvSpPr>
          <p:nvPr>
            <p:ph type="title"/>
          </p:nvPr>
        </p:nvSpPr>
        <p:spPr>
          <a:xfrm>
            <a:off x="2697199" y="78679"/>
            <a:ext cx="8911687" cy="1280890"/>
          </a:xfrm>
        </p:spPr>
        <p:txBody>
          <a:bodyPr/>
          <a:lstStyle/>
          <a:p>
            <a:r>
              <a:rPr lang="tr-TR" dirty="0"/>
              <a:t>Düzeltmeye Esas Alınacak Tarih</a:t>
            </a:r>
            <a:br>
              <a:rPr lang="tr-TR" dirty="0"/>
            </a:br>
            <a:r>
              <a:rPr lang="tr-TR" dirty="0"/>
              <a:t>2</a:t>
            </a:r>
          </a:p>
        </p:txBody>
      </p:sp>
      <p:sp>
        <p:nvSpPr>
          <p:cNvPr id="3" name="İçerik Yer Tutucusu 2">
            <a:extLst>
              <a:ext uri="{FF2B5EF4-FFF2-40B4-BE49-F238E27FC236}">
                <a16:creationId xmlns:a16="http://schemas.microsoft.com/office/drawing/2014/main" id="{DBEF6A16-5BFB-6BC2-8D2B-3A6D5E1C250E}"/>
              </a:ext>
            </a:extLst>
          </p:cNvPr>
          <p:cNvSpPr>
            <a:spLocks noGrp="1"/>
          </p:cNvSpPr>
          <p:nvPr>
            <p:ph idx="1"/>
          </p:nvPr>
        </p:nvSpPr>
        <p:spPr>
          <a:xfrm>
            <a:off x="1307432" y="1491917"/>
            <a:ext cx="10197180" cy="5009016"/>
          </a:xfrm>
        </p:spPr>
        <p:txBody>
          <a:bodyPr>
            <a:normAutofit/>
          </a:bodyPr>
          <a:lstStyle/>
          <a:p>
            <a:pPr marL="342900" marR="635" lvl="0" indent="-342900" algn="just" fontAlgn="base">
              <a:lnSpc>
                <a:spcPct val="111000"/>
              </a:lnSpc>
              <a:spcAft>
                <a:spcPts val="435"/>
              </a:spcAft>
              <a:buClr>
                <a:srgbClr val="000000"/>
              </a:buClr>
              <a:buSzPts val="1200"/>
              <a:buFont typeface="+mj-lt"/>
              <a:buAutoNum type="alphaLcParenR"/>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İlk madde ve malzeme, ticari mallar, yarı mamul ve mamul stokların maliyetine dâhil edilen unsurlar, </a:t>
            </a:r>
          </a:p>
          <a:p>
            <a:pPr marL="342900" marR="635" lvl="0" indent="-342900" algn="just" fontAlgn="base">
              <a:lnSpc>
                <a:spcPct val="111000"/>
              </a:lnSpc>
              <a:spcAft>
                <a:spcPts val="435"/>
              </a:spcAft>
              <a:buClr>
                <a:srgbClr val="000000"/>
              </a:buClr>
              <a:buSzPts val="1200"/>
              <a:buFont typeface="+mj-lt"/>
              <a:buAutoNum type="alphaLcParenR"/>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yıllara sâri inşaat ve onarım işlerinde maliyeti oluşturan unsurlar, </a:t>
            </a:r>
          </a:p>
          <a:p>
            <a:pPr marL="342900" marR="635" lvl="0" indent="-342900" algn="just" fontAlgn="base">
              <a:lnSpc>
                <a:spcPct val="111000"/>
              </a:lnSpc>
              <a:spcAft>
                <a:spcPts val="435"/>
              </a:spcAft>
              <a:buClr>
                <a:srgbClr val="000000"/>
              </a:buClr>
              <a:buSzPts val="1200"/>
              <a:buFont typeface="+mj-lt"/>
              <a:buAutoNum type="alphaLcParenR"/>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gelecek aylara ve yıllara ait giderler, </a:t>
            </a:r>
          </a:p>
          <a:p>
            <a:pPr marL="342900" marR="635" lvl="0" indent="-342900" algn="just" fontAlgn="base">
              <a:lnSpc>
                <a:spcPct val="111000"/>
              </a:lnSpc>
              <a:spcAft>
                <a:spcPts val="435"/>
              </a:spcAft>
              <a:buClr>
                <a:srgbClr val="000000"/>
              </a:buClr>
              <a:buSzPts val="1200"/>
              <a:buFont typeface="+mj-lt"/>
              <a:buAutoNum type="alphaLcParenR"/>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maddi duran varlıklar ve bu varlıkları oluşturan unsurlar, </a:t>
            </a:r>
          </a:p>
          <a:p>
            <a:pPr marL="342900" marR="635" lvl="0" indent="-342900" algn="just" fontAlgn="base">
              <a:lnSpc>
                <a:spcPct val="111000"/>
              </a:lnSpc>
              <a:spcAft>
                <a:spcPts val="435"/>
              </a:spcAft>
              <a:buClr>
                <a:srgbClr val="000000"/>
              </a:buClr>
              <a:buSzPts val="1200"/>
              <a:buFont typeface="+mj-lt"/>
              <a:buAutoNum type="alphaLcParenR"/>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maddi olmayan duran varlıklar ve bu varlıkları oluşturan unsurlar, </a:t>
            </a:r>
          </a:p>
          <a:p>
            <a:pPr marL="342900" marR="635" lvl="0" indent="-342900" algn="just" fontAlgn="base">
              <a:lnSpc>
                <a:spcPct val="111000"/>
              </a:lnSpc>
              <a:spcAft>
                <a:spcPts val="435"/>
              </a:spcAft>
              <a:buClr>
                <a:srgbClr val="000000"/>
              </a:buClr>
              <a:buSzPts val="1200"/>
              <a:buFont typeface="+mj-lt"/>
              <a:buAutoNum type="alphaLcParenR"/>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özel tükenmeye tabi varlıklar ve bu varlıkları oluşturan unsurlar, </a:t>
            </a:r>
          </a:p>
          <a:p>
            <a:pPr marL="342900" marR="635" lvl="0" indent="-342900" algn="just" fontAlgn="base">
              <a:lnSpc>
                <a:spcPct val="111000"/>
              </a:lnSpc>
              <a:spcAft>
                <a:spcPts val="435"/>
              </a:spcAft>
              <a:buClr>
                <a:srgbClr val="000000"/>
              </a:buClr>
              <a:buSzPts val="1200"/>
              <a:buFont typeface="+mj-lt"/>
              <a:buAutoNum type="alphaLcParenR"/>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yıllara sâri inşaat ve onarım </a:t>
            </a:r>
            <a:r>
              <a:rPr lang="tr-TR" sz="1800" u="none" strike="noStrike" kern="100"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hakedişleri</a:t>
            </a: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ile haklar ve şerefiyeler,</a:t>
            </a:r>
          </a:p>
          <a:p>
            <a:pPr marL="342900" marR="635" lvl="0" indent="-342900" algn="just" fontAlgn="base">
              <a:lnSpc>
                <a:spcPct val="111000"/>
              </a:lnSpc>
              <a:spcAft>
                <a:spcPts val="435"/>
              </a:spcAft>
              <a:buClr>
                <a:srgbClr val="000000"/>
              </a:buClr>
              <a:buSzPts val="1200"/>
              <a:buFont typeface="+mj-lt"/>
              <a:buAutoNum type="alphaLcParenR"/>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özel fonlar (sabit kıymet yenileme fonu,</a:t>
            </a:r>
            <a:r>
              <a:rPr lang="tr-TR" sz="1800" u="none" strike="noStrike" kern="100" dirty="0">
                <a:solidFill>
                  <a:srgbClr val="000000"/>
                </a:solidFill>
                <a:effectLst/>
                <a:uFill>
                  <a:solidFill>
                    <a:srgbClr val="000000"/>
                  </a:solidFill>
                </a:uFill>
                <a:latin typeface="Calibri" panose="020F0502020204030204" pitchFamily="34" charset="0"/>
                <a:ea typeface="Calibri" panose="020F0502020204030204" pitchFamily="34" charset="0"/>
                <a:cs typeface="Times New Roman" panose="02020603050405020304" pitchFamily="18" charset="0"/>
              </a:rPr>
              <a:t> </a:t>
            </a: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5520 sayılı Kanunun 5/1-e bendi gereğince oluşturulan fon gibi parasal olmayan kıymet olarak kabul edilen fonlar), kâr yedekleri </a:t>
            </a:r>
          </a:p>
          <a:p>
            <a:pPr marL="0" marR="635" lvl="0" indent="0" algn="just" fontAlgn="base">
              <a:lnSpc>
                <a:spcPct val="111000"/>
              </a:lnSpc>
              <a:spcAft>
                <a:spcPts val="43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Defterlere Kayıt Tarihi </a:t>
            </a:r>
          </a:p>
        </p:txBody>
      </p:sp>
      <p:sp>
        <p:nvSpPr>
          <p:cNvPr id="4" name="Alt Bilgi Yer Tutucusu 3">
            <a:extLst>
              <a:ext uri="{FF2B5EF4-FFF2-40B4-BE49-F238E27FC236}">
                <a16:creationId xmlns:a16="http://schemas.microsoft.com/office/drawing/2014/main" id="{3F136B39-6520-DFE6-9BBC-76489197E2FA}"/>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354287264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467036-D0D1-AD6D-6FD9-7BB2A9454760}"/>
              </a:ext>
            </a:extLst>
          </p:cNvPr>
          <p:cNvSpPr>
            <a:spLocks noGrp="1"/>
          </p:cNvSpPr>
          <p:nvPr>
            <p:ph type="title"/>
          </p:nvPr>
        </p:nvSpPr>
        <p:spPr>
          <a:xfrm>
            <a:off x="2697199" y="78679"/>
            <a:ext cx="8911687" cy="1280890"/>
          </a:xfrm>
        </p:spPr>
        <p:txBody>
          <a:bodyPr/>
          <a:lstStyle/>
          <a:p>
            <a:r>
              <a:rPr lang="tr-TR" dirty="0"/>
              <a:t>Düzeltmeye Esas Alınacak Tarih</a:t>
            </a:r>
            <a:br>
              <a:rPr lang="tr-TR" dirty="0"/>
            </a:br>
            <a:r>
              <a:rPr lang="tr-TR" dirty="0"/>
              <a:t>3</a:t>
            </a:r>
          </a:p>
        </p:txBody>
      </p:sp>
      <p:sp>
        <p:nvSpPr>
          <p:cNvPr id="3" name="İçerik Yer Tutucusu 2">
            <a:extLst>
              <a:ext uri="{FF2B5EF4-FFF2-40B4-BE49-F238E27FC236}">
                <a16:creationId xmlns:a16="http://schemas.microsoft.com/office/drawing/2014/main" id="{DBEF6A16-5BFB-6BC2-8D2B-3A6D5E1C250E}"/>
              </a:ext>
            </a:extLst>
          </p:cNvPr>
          <p:cNvSpPr>
            <a:spLocks noGrp="1"/>
          </p:cNvSpPr>
          <p:nvPr>
            <p:ph idx="1"/>
          </p:nvPr>
        </p:nvSpPr>
        <p:spPr>
          <a:xfrm>
            <a:off x="1307432" y="1491917"/>
            <a:ext cx="10197180" cy="5009016"/>
          </a:xfrm>
        </p:spPr>
        <p:txBody>
          <a:bodyPr>
            <a:normAutofit/>
          </a:bodyPr>
          <a:lstStyle/>
          <a:p>
            <a:pPr marL="0" marR="635" lvl="0" indent="0" algn="just" fontAlgn="base">
              <a:lnSpc>
                <a:spcPct val="111000"/>
              </a:lnSpc>
              <a:spcAft>
                <a:spcPts val="3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Parasal olmayan alınan depozito ve teminatlar ile avanslar, </a:t>
            </a:r>
          </a:p>
          <a:p>
            <a:pPr marL="0" marR="635" lvl="0" indent="0" algn="just" fontAlgn="base">
              <a:lnSpc>
                <a:spcPct val="111000"/>
              </a:lnSpc>
              <a:spcAft>
                <a:spcPts val="3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nakit olarak ödenmiş </a:t>
            </a:r>
            <a:r>
              <a:rPr lang="tr-TR" sz="1800" kern="100" dirty="0">
                <a:solidFill>
                  <a:srgbClr val="000000"/>
                </a:solidFill>
                <a:effectLst/>
                <a:latin typeface="Times New Roman" panose="02020603050405020304" pitchFamily="18" charset="0"/>
                <a:ea typeface="Times New Roman" panose="02020603050405020304" pitchFamily="18" charset="0"/>
              </a:rPr>
              <a:t>sermaye, </a:t>
            </a:r>
          </a:p>
          <a:p>
            <a:pPr marL="0" marR="635" lvl="0" indent="0" algn="just" fontAlgn="base">
              <a:lnSpc>
                <a:spcPct val="111000"/>
              </a:lnSpc>
              <a:spcAft>
                <a:spcPts val="35"/>
              </a:spcAft>
              <a:buClr>
                <a:srgbClr val="000000"/>
              </a:buClr>
              <a:buSzPts val="1200"/>
              <a:buNone/>
            </a:pPr>
            <a:r>
              <a:rPr lang="tr-TR" sz="1800" kern="100" dirty="0">
                <a:solidFill>
                  <a:srgbClr val="000000"/>
                </a:solidFill>
                <a:effectLst/>
                <a:latin typeface="Times New Roman" panose="02020603050405020304" pitchFamily="18" charset="0"/>
                <a:ea typeface="Times New Roman" panose="02020603050405020304" pitchFamily="18" charset="0"/>
              </a:rPr>
              <a:t>hisse senetleri ihraç primleri, </a:t>
            </a:r>
          </a:p>
          <a:p>
            <a:pPr marL="0" marR="635" lvl="0" indent="0" algn="just" fontAlgn="base">
              <a:lnSpc>
                <a:spcPct val="111000"/>
              </a:lnSpc>
              <a:spcAft>
                <a:spcPts val="35"/>
              </a:spcAft>
              <a:buClr>
                <a:srgbClr val="000000"/>
              </a:buClr>
              <a:buSzPts val="1200"/>
              <a:buNone/>
            </a:pPr>
            <a:r>
              <a:rPr lang="tr-TR" sz="1800" kern="100" dirty="0">
                <a:solidFill>
                  <a:srgbClr val="000000"/>
                </a:solidFill>
                <a:effectLst/>
                <a:latin typeface="Times New Roman" panose="02020603050405020304" pitchFamily="18" charset="0"/>
                <a:ea typeface="Times New Roman" panose="02020603050405020304" pitchFamily="18" charset="0"/>
              </a:rPr>
              <a:t>hisse senedi iptal karları </a:t>
            </a:r>
          </a:p>
          <a:p>
            <a:pPr marL="0" marR="635" lvl="0" indent="0" algn="just" fontAlgn="base">
              <a:lnSpc>
                <a:spcPct val="111000"/>
              </a:lnSpc>
              <a:spcAft>
                <a:spcPts val="35"/>
              </a:spcAft>
              <a:buClr>
                <a:srgbClr val="000000"/>
              </a:buClr>
              <a:buSzPts val="1200"/>
              <a:buNone/>
            </a:pPr>
            <a:r>
              <a:rPr lang="tr-TR" sz="1800" b="1" kern="100" dirty="0">
                <a:solidFill>
                  <a:srgbClr val="000000"/>
                </a:solidFill>
                <a:effectLst/>
                <a:latin typeface="Times New Roman" panose="02020603050405020304" pitchFamily="18" charset="0"/>
                <a:ea typeface="Times New Roman" panose="02020603050405020304" pitchFamily="18" charset="0"/>
              </a:rPr>
              <a:t> Tahsil Tarihi </a:t>
            </a:r>
          </a:p>
          <a:p>
            <a:pPr marL="0" marR="635" lvl="0" indent="0" algn="just" fontAlgn="base">
              <a:lnSpc>
                <a:spcPct val="111000"/>
              </a:lnSpc>
              <a:spcAft>
                <a:spcPts val="35"/>
              </a:spcAft>
              <a:buClr>
                <a:srgbClr val="000000"/>
              </a:buClr>
              <a:buSzPts val="1200"/>
              <a:buNone/>
            </a:pPr>
            <a:r>
              <a:rPr lang="tr-TR" sz="1800" kern="100" dirty="0">
                <a:solidFill>
                  <a:srgbClr val="000000"/>
                </a:solidFill>
                <a:effectLst/>
                <a:latin typeface="Times New Roman" panose="02020603050405020304" pitchFamily="18" charset="0"/>
                <a:ea typeface="Times New Roman" panose="02020603050405020304" pitchFamily="18" charset="0"/>
              </a:rPr>
              <a:t>Parasal olmayan verilen depozito ve teminatlar ile avanslar için: </a:t>
            </a:r>
            <a:r>
              <a:rPr lang="tr-TR" sz="1800" b="1" kern="100" dirty="0">
                <a:solidFill>
                  <a:srgbClr val="000000"/>
                </a:solidFill>
                <a:effectLst/>
                <a:latin typeface="Times New Roman" panose="02020603050405020304" pitchFamily="18" charset="0"/>
                <a:ea typeface="Times New Roman" panose="02020603050405020304" pitchFamily="18" charset="0"/>
              </a:rPr>
              <a:t>Ödeme Tarihi </a:t>
            </a:r>
          </a:p>
          <a:p>
            <a:pPr marL="0" marR="635" lvl="0" indent="0" algn="just" fontAlgn="base">
              <a:lnSpc>
                <a:spcPct val="111000"/>
              </a:lnSpc>
              <a:spcAft>
                <a:spcPts val="655"/>
              </a:spcAft>
              <a:buClr>
                <a:srgbClr val="000000"/>
              </a:buClr>
              <a:buSzPts val="1200"/>
              <a:buNone/>
            </a:pPr>
            <a:endPar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0" marR="635" lvl="0" indent="0" algn="just" fontAlgn="base">
              <a:lnSpc>
                <a:spcPct val="111000"/>
              </a:lnSpc>
              <a:spcAft>
                <a:spcPts val="65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Ayni sermaye olarak konulan kıymetler için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Mülkiyetin İntikal Ettiği Tarih </a:t>
            </a:r>
          </a:p>
        </p:txBody>
      </p:sp>
      <p:sp>
        <p:nvSpPr>
          <p:cNvPr id="4" name="Alt Bilgi Yer Tutucusu 3">
            <a:extLst>
              <a:ext uri="{FF2B5EF4-FFF2-40B4-BE49-F238E27FC236}">
                <a16:creationId xmlns:a16="http://schemas.microsoft.com/office/drawing/2014/main" id="{3F136B39-6520-DFE6-9BBC-76489197E2FA}"/>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2669189890"/>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467036-D0D1-AD6D-6FD9-7BB2A9454760}"/>
              </a:ext>
            </a:extLst>
          </p:cNvPr>
          <p:cNvSpPr>
            <a:spLocks noGrp="1"/>
          </p:cNvSpPr>
          <p:nvPr>
            <p:ph type="title"/>
          </p:nvPr>
        </p:nvSpPr>
        <p:spPr>
          <a:xfrm>
            <a:off x="2697199" y="78679"/>
            <a:ext cx="8911687" cy="1280890"/>
          </a:xfrm>
        </p:spPr>
        <p:txBody>
          <a:bodyPr/>
          <a:lstStyle/>
          <a:p>
            <a:r>
              <a:rPr lang="tr-TR" dirty="0"/>
              <a:t>Düzeltmeye Esas Alınacak Tarih</a:t>
            </a:r>
            <a:br>
              <a:rPr lang="tr-TR" dirty="0"/>
            </a:br>
            <a:r>
              <a:rPr lang="tr-TR" dirty="0"/>
              <a:t>4</a:t>
            </a:r>
          </a:p>
        </p:txBody>
      </p:sp>
      <p:sp>
        <p:nvSpPr>
          <p:cNvPr id="3" name="İçerik Yer Tutucusu 2">
            <a:extLst>
              <a:ext uri="{FF2B5EF4-FFF2-40B4-BE49-F238E27FC236}">
                <a16:creationId xmlns:a16="http://schemas.microsoft.com/office/drawing/2014/main" id="{DBEF6A16-5BFB-6BC2-8D2B-3A6D5E1C250E}"/>
              </a:ext>
            </a:extLst>
          </p:cNvPr>
          <p:cNvSpPr>
            <a:spLocks noGrp="1"/>
          </p:cNvSpPr>
          <p:nvPr>
            <p:ph idx="1"/>
          </p:nvPr>
        </p:nvSpPr>
        <p:spPr>
          <a:xfrm>
            <a:off x="1307432" y="1491917"/>
            <a:ext cx="10197180" cy="5009016"/>
          </a:xfrm>
        </p:spPr>
        <p:txBody>
          <a:bodyPr>
            <a:normAutofit/>
          </a:bodyPr>
          <a:lstStyle/>
          <a:p>
            <a:pPr marL="0" marR="635" lvl="0" indent="0" algn="just" fontAlgn="base">
              <a:lnSpc>
                <a:spcPct val="111000"/>
              </a:lnSpc>
              <a:spcAft>
                <a:spcPts val="65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Kâr yedekleri, </a:t>
            </a:r>
          </a:p>
          <a:p>
            <a:pPr marL="0" marR="635" lvl="0" indent="0" algn="just" fontAlgn="base">
              <a:lnSpc>
                <a:spcPct val="111000"/>
              </a:lnSpc>
              <a:spcAft>
                <a:spcPts val="65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geçmiş yıl karları ve net dönem karının,</a:t>
            </a:r>
          </a:p>
          <a:p>
            <a:pPr marL="0" marR="635" lvl="0" indent="0" algn="just" fontAlgn="base">
              <a:lnSpc>
                <a:spcPct val="111000"/>
              </a:lnSpc>
              <a:spcAft>
                <a:spcPts val="65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parasal olmayan kıymet olarak kabul edilecek fonların,</a:t>
            </a:r>
          </a:p>
          <a:p>
            <a:pPr marL="0" marR="635" lvl="0" indent="0" algn="just" fontAlgn="base">
              <a:lnSpc>
                <a:spcPct val="111000"/>
              </a:lnSpc>
              <a:spcAft>
                <a:spcPts val="65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öz sermaye kalemlerine ait fark hesaplarının sermayeye ilave edilmesi dolayısıyla artırılan sermaye için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Tescil Tarihi </a:t>
            </a:r>
          </a:p>
          <a:p>
            <a:pPr marL="0" marR="635" lvl="0" indent="0" algn="just" fontAlgn="base">
              <a:lnSpc>
                <a:spcPct val="111000"/>
              </a:lnSpc>
              <a:spcAft>
                <a:spcPts val="65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Nakdi sermaye karşılığı alınan hisse senetleri için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Ödeme Tarihi </a:t>
            </a:r>
          </a:p>
          <a:p>
            <a:pPr marL="0" marR="635" lvl="0" indent="0" algn="just" fontAlgn="base">
              <a:lnSpc>
                <a:spcPct val="111000"/>
              </a:lnSpc>
              <a:spcAft>
                <a:spcPts val="7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Ayni sermaye karşılığı alınan hisse senetleri için: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Sermaye Olarak Konulan </a:t>
            </a:r>
          </a:p>
          <a:p>
            <a:pPr marR="635" indent="0" algn="just">
              <a:lnSpc>
                <a:spcPct val="111000"/>
              </a:lnSpc>
              <a:spcAft>
                <a:spcPts val="440"/>
              </a:spcAft>
              <a:buNone/>
            </a:pPr>
            <a:r>
              <a:rPr lang="tr-TR" sz="1800" b="1" kern="100" dirty="0">
                <a:solidFill>
                  <a:srgbClr val="000000"/>
                </a:solidFill>
                <a:effectLst/>
                <a:latin typeface="Times New Roman" panose="02020603050405020304" pitchFamily="18" charset="0"/>
                <a:ea typeface="Times New Roman" panose="02020603050405020304" pitchFamily="18" charset="0"/>
              </a:rPr>
              <a:t>Kıymetlerin Mülkiyetinin İntikal Ettiği Tarih </a:t>
            </a:r>
          </a:p>
          <a:p>
            <a:pPr marL="0" marR="635" lvl="0" indent="0" algn="just" fontAlgn="base">
              <a:lnSpc>
                <a:spcPct val="111000"/>
              </a:lnSpc>
              <a:spcAft>
                <a:spcPts val="655"/>
              </a:spcAft>
              <a:buClr>
                <a:srgbClr val="000000"/>
              </a:buClr>
              <a:buSzPts val="1200"/>
              <a:buNone/>
            </a:pPr>
            <a:endPar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Alt Bilgi Yer Tutucusu 3">
            <a:extLst>
              <a:ext uri="{FF2B5EF4-FFF2-40B4-BE49-F238E27FC236}">
                <a16:creationId xmlns:a16="http://schemas.microsoft.com/office/drawing/2014/main" id="{3F136B39-6520-DFE6-9BBC-76489197E2FA}"/>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4015281357"/>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467036-D0D1-AD6D-6FD9-7BB2A9454760}"/>
              </a:ext>
            </a:extLst>
          </p:cNvPr>
          <p:cNvSpPr>
            <a:spLocks noGrp="1"/>
          </p:cNvSpPr>
          <p:nvPr>
            <p:ph type="title"/>
          </p:nvPr>
        </p:nvSpPr>
        <p:spPr>
          <a:xfrm>
            <a:off x="2697199" y="78679"/>
            <a:ext cx="8911687" cy="1280890"/>
          </a:xfrm>
        </p:spPr>
        <p:txBody>
          <a:bodyPr/>
          <a:lstStyle/>
          <a:p>
            <a:r>
              <a:rPr lang="tr-TR" dirty="0"/>
              <a:t>Düzeltmeye Esas Alınacak Tarih</a:t>
            </a:r>
            <a:br>
              <a:rPr lang="tr-TR" dirty="0"/>
            </a:br>
            <a:r>
              <a:rPr lang="tr-TR" dirty="0"/>
              <a:t>5</a:t>
            </a:r>
          </a:p>
        </p:txBody>
      </p:sp>
      <p:sp>
        <p:nvSpPr>
          <p:cNvPr id="3" name="İçerik Yer Tutucusu 2">
            <a:extLst>
              <a:ext uri="{FF2B5EF4-FFF2-40B4-BE49-F238E27FC236}">
                <a16:creationId xmlns:a16="http://schemas.microsoft.com/office/drawing/2014/main" id="{DBEF6A16-5BFB-6BC2-8D2B-3A6D5E1C250E}"/>
              </a:ext>
            </a:extLst>
          </p:cNvPr>
          <p:cNvSpPr>
            <a:spLocks noGrp="1"/>
          </p:cNvSpPr>
          <p:nvPr>
            <p:ph idx="1"/>
          </p:nvPr>
        </p:nvSpPr>
        <p:spPr>
          <a:xfrm>
            <a:off x="1307432" y="1491917"/>
            <a:ext cx="10197180" cy="5009016"/>
          </a:xfrm>
        </p:spPr>
        <p:txBody>
          <a:bodyPr>
            <a:normAutofit/>
          </a:bodyPr>
          <a:lstStyle/>
          <a:p>
            <a:pPr marL="449580" marR="635" indent="0" algn="just">
              <a:lnSpc>
                <a:spcPct val="111000"/>
              </a:lnSpc>
              <a:spcAft>
                <a:spcPts val="655"/>
              </a:spcAft>
              <a:buNone/>
            </a:pPr>
            <a:r>
              <a:rPr lang="tr-TR" sz="1800" kern="100" dirty="0">
                <a:solidFill>
                  <a:srgbClr val="000000"/>
                </a:solidFill>
                <a:effectLst/>
                <a:latin typeface="Times New Roman" panose="02020603050405020304" pitchFamily="18" charset="0"/>
                <a:ea typeface="Times New Roman" panose="02020603050405020304" pitchFamily="18" charset="0"/>
              </a:rPr>
              <a:t>Temettü karşılığı alınan hisse senetleri için </a:t>
            </a:r>
            <a:r>
              <a:rPr lang="tr-TR" sz="1800" b="1" kern="100" dirty="0">
                <a:solidFill>
                  <a:srgbClr val="000000"/>
                </a:solidFill>
                <a:effectLst/>
                <a:latin typeface="Times New Roman" panose="02020603050405020304" pitchFamily="18" charset="0"/>
                <a:ea typeface="Times New Roman" panose="02020603050405020304" pitchFamily="18" charset="0"/>
              </a:rPr>
              <a:t>İştirak Edilen Şirket Sermayesinin </a:t>
            </a:r>
          </a:p>
          <a:p>
            <a:pPr marR="635" indent="0" algn="just">
              <a:lnSpc>
                <a:spcPct val="111000"/>
              </a:lnSpc>
              <a:spcAft>
                <a:spcPts val="655"/>
              </a:spcAft>
              <a:buNone/>
            </a:pPr>
            <a:r>
              <a:rPr lang="tr-TR" sz="1800" b="1" kern="100" dirty="0">
                <a:solidFill>
                  <a:srgbClr val="000000"/>
                </a:solidFill>
                <a:effectLst/>
                <a:latin typeface="Times New Roman" panose="02020603050405020304" pitchFamily="18" charset="0"/>
                <a:ea typeface="Times New Roman" panose="02020603050405020304" pitchFamily="18" charset="0"/>
              </a:rPr>
              <a:t>Tescil Tarihi </a:t>
            </a:r>
          </a:p>
          <a:p>
            <a:pPr marR="635" indent="0" algn="just">
              <a:lnSpc>
                <a:spcPct val="111000"/>
              </a:lnSpc>
              <a:spcAft>
                <a:spcPts val="655"/>
              </a:spcAft>
              <a:buNone/>
            </a:pPr>
            <a:r>
              <a:rPr lang="tr-TR" kern="100" dirty="0">
                <a:solidFill>
                  <a:srgbClr val="000000"/>
                </a:solidFill>
                <a:latin typeface="Times New Roman" panose="02020603050405020304" pitchFamily="18" charset="0"/>
                <a:ea typeface="Times New Roman" panose="02020603050405020304" pitchFamily="18" charset="0"/>
              </a:rPr>
              <a:t>Yeniden değerleme yapılmış iktisadi kıymetler için </a:t>
            </a:r>
          </a:p>
          <a:p>
            <a:pPr marR="635" indent="0" algn="just">
              <a:lnSpc>
                <a:spcPct val="111000"/>
              </a:lnSpc>
              <a:spcAft>
                <a:spcPts val="655"/>
              </a:spcAft>
              <a:buNone/>
            </a:pPr>
            <a:r>
              <a:rPr lang="tr-TR" b="1" kern="100" dirty="0">
                <a:solidFill>
                  <a:srgbClr val="000000"/>
                </a:solidFill>
                <a:latin typeface="Times New Roman" panose="02020603050405020304" pitchFamily="18" charset="0"/>
                <a:ea typeface="Times New Roman" panose="02020603050405020304" pitchFamily="18" charset="0"/>
              </a:rPr>
              <a:t>en son yeniden değerleme yapılmış tarih</a:t>
            </a:r>
            <a:endParaRPr lang="tr-TR" sz="1800" b="1" kern="100" dirty="0">
              <a:solidFill>
                <a:srgbClr val="000000"/>
              </a:solidFill>
              <a:effectLst/>
              <a:latin typeface="Times New Roman" panose="02020603050405020304" pitchFamily="18" charset="0"/>
              <a:ea typeface="Times New Roman" panose="02020603050405020304" pitchFamily="18" charset="0"/>
            </a:endParaRPr>
          </a:p>
          <a:p>
            <a:pPr marL="0" marR="635" lvl="0" indent="0" algn="just" fontAlgn="base">
              <a:lnSpc>
                <a:spcPct val="111000"/>
              </a:lnSpc>
              <a:spcAft>
                <a:spcPts val="65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Parasal olmayan karşılıklar için: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Bağlı Oldukları İktisadi Kıymet İçin Belirlenen Tarihler. </a:t>
            </a:r>
          </a:p>
          <a:p>
            <a:pPr marL="0" marR="635" lvl="0" indent="0" algn="just" fontAlgn="base">
              <a:lnSpc>
                <a:spcPct val="111000"/>
              </a:lnSpc>
              <a:spcAft>
                <a:spcPts val="655"/>
              </a:spcAft>
              <a:buClr>
                <a:srgbClr val="000000"/>
              </a:buClr>
              <a:buSzPts val="1200"/>
              <a:buNone/>
            </a:pPr>
            <a:endPar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Alt Bilgi Yer Tutucusu 3">
            <a:extLst>
              <a:ext uri="{FF2B5EF4-FFF2-40B4-BE49-F238E27FC236}">
                <a16:creationId xmlns:a16="http://schemas.microsoft.com/office/drawing/2014/main" id="{3F136B39-6520-DFE6-9BBC-76489197E2FA}"/>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4095838250"/>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467036-D0D1-AD6D-6FD9-7BB2A9454760}"/>
              </a:ext>
            </a:extLst>
          </p:cNvPr>
          <p:cNvSpPr>
            <a:spLocks noGrp="1"/>
          </p:cNvSpPr>
          <p:nvPr>
            <p:ph type="title"/>
          </p:nvPr>
        </p:nvSpPr>
        <p:spPr/>
        <p:txBody>
          <a:bodyPr/>
          <a:lstStyle/>
          <a:p>
            <a:r>
              <a:rPr lang="tr-TR" dirty="0"/>
              <a:t>Düzeltmeye Esas Alınacak Tarih</a:t>
            </a:r>
            <a:br>
              <a:rPr lang="tr-TR" dirty="0"/>
            </a:br>
            <a:r>
              <a:rPr lang="tr-TR" dirty="0"/>
              <a:t>6</a:t>
            </a:r>
          </a:p>
        </p:txBody>
      </p:sp>
      <p:sp>
        <p:nvSpPr>
          <p:cNvPr id="3" name="İçerik Yer Tutucusu 2">
            <a:extLst>
              <a:ext uri="{FF2B5EF4-FFF2-40B4-BE49-F238E27FC236}">
                <a16:creationId xmlns:a16="http://schemas.microsoft.com/office/drawing/2014/main" id="{DBEF6A16-5BFB-6BC2-8D2B-3A6D5E1C250E}"/>
              </a:ext>
            </a:extLst>
          </p:cNvPr>
          <p:cNvSpPr>
            <a:spLocks noGrp="1"/>
          </p:cNvSpPr>
          <p:nvPr>
            <p:ph idx="1"/>
          </p:nvPr>
        </p:nvSpPr>
        <p:spPr/>
        <p:txBody>
          <a:bodyPr/>
          <a:lstStyle/>
          <a:p>
            <a:pPr marL="0" marR="635" lvl="0" indent="0" algn="just" fontAlgn="base">
              <a:lnSpc>
                <a:spcPct val="111000"/>
              </a:lnSpc>
              <a:spcAft>
                <a:spcPts val="65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31/12/2023 tarihinden öncesine rastlayan (5520 sayılı Kanunun 19 uncu maddesi ile 193 sayılı Kanunun 81 inci maddesinde belirtilen ve mukayyet değerleriyle yapılan)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devir işlemleri </a:t>
            </a: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nedeniyle işletme aktifinde yer alan iktisadi kıymetlerin düzeltmeye esas tarihi olarak devir tarihi değil söz konusu kıymetlerin devir yoluyla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ortadan kalkan işletmenin envanterine alındığı</a:t>
            </a: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birleşmede ise birleşilen kurumun kayıtlarına intikal ettiği </a:t>
            </a: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(Tebliğin bu maddesinde ayrıntıları gösterilen)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tarih</a:t>
            </a: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düzeltmeye esas tarih olarak dikkate alınacaktır.  </a:t>
            </a:r>
          </a:p>
          <a:p>
            <a:pPr marL="0" marR="635" lvl="0" indent="0" algn="just" fontAlgn="base">
              <a:lnSpc>
                <a:spcPct val="111000"/>
              </a:lnSpc>
              <a:spcAft>
                <a:spcPts val="655"/>
              </a:spcAft>
              <a:buClr>
                <a:srgbClr val="000000"/>
              </a:buClr>
              <a:buSzPts val="1200"/>
              <a:buNone/>
            </a:pPr>
            <a:r>
              <a:rPr lang="tr-TR" kern="100"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Kısmi Bölünme ?</a:t>
            </a:r>
            <a:endPar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Alt Bilgi Yer Tutucusu 3">
            <a:extLst>
              <a:ext uri="{FF2B5EF4-FFF2-40B4-BE49-F238E27FC236}">
                <a16:creationId xmlns:a16="http://schemas.microsoft.com/office/drawing/2014/main" id="{3F136B39-6520-DFE6-9BBC-76489197E2FA}"/>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728019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6A51F4-E1A9-E209-8AE4-B9253BD81EA8}"/>
              </a:ext>
            </a:extLst>
          </p:cNvPr>
          <p:cNvSpPr>
            <a:spLocks noGrp="1"/>
          </p:cNvSpPr>
          <p:nvPr>
            <p:ph type="title"/>
          </p:nvPr>
        </p:nvSpPr>
        <p:spPr/>
        <p:txBody>
          <a:bodyPr/>
          <a:lstStyle/>
          <a:p>
            <a:r>
              <a:rPr lang="tr-TR" dirty="0"/>
              <a:t>İşletme Karı/Zararı-Enflasyon Olgusu</a:t>
            </a:r>
          </a:p>
        </p:txBody>
      </p:sp>
      <p:sp>
        <p:nvSpPr>
          <p:cNvPr id="3" name="İçerik Yer Tutucusu 2">
            <a:extLst>
              <a:ext uri="{FF2B5EF4-FFF2-40B4-BE49-F238E27FC236}">
                <a16:creationId xmlns:a16="http://schemas.microsoft.com/office/drawing/2014/main" id="{DAEE4F8C-32B2-A110-1AE2-9AFF9F2B77EE}"/>
              </a:ext>
            </a:extLst>
          </p:cNvPr>
          <p:cNvSpPr>
            <a:spLocks noGrp="1"/>
          </p:cNvSpPr>
          <p:nvPr>
            <p:ph idx="1"/>
          </p:nvPr>
        </p:nvSpPr>
        <p:spPr>
          <a:xfrm>
            <a:off x="838200" y="2061469"/>
            <a:ext cx="10515600" cy="4948931"/>
          </a:xfrm>
        </p:spPr>
        <p:txBody>
          <a:bodyPr>
            <a:normAutofit/>
          </a:bodyPr>
          <a:lstStyle/>
          <a:p>
            <a:r>
              <a:rPr lang="tr-TR" dirty="0"/>
              <a:t>A İletmesi y malının alım satımını yapmaktadır. Y malının stok devir hızı 1.25 olup; 2022 yılı içindeki fiyatları şöyledir. Y malının birim alış fiyatları Ocak 2022 tarihinde 150 TL Kasım 2022 tarihinde ise 500 TL olarak gerçekleşmiştir. Vergi Oranı %25 ise</a:t>
            </a:r>
          </a:p>
          <a:p>
            <a:r>
              <a:rPr lang="tr-TR" dirty="0"/>
              <a:t>A işletmesinin 2021 devreden Y malı miktarı 10 Adet olup; maliyet bedeli 900 TL’dir. Ocak 2022’de 10 Adet daha Y malı girişi olmuştur. </a:t>
            </a:r>
          </a:p>
          <a:p>
            <a:r>
              <a:rPr lang="tr-TR" dirty="0"/>
              <a:t>Buna göre Kasım 2022 tarihinde 20 Adet Y malı 750 TL’den satılmıştır. Firmanın başkaca bir ticaretinin olmadığı varsayıldığında</a:t>
            </a:r>
          </a:p>
          <a:p>
            <a:r>
              <a:rPr lang="tr-TR" dirty="0"/>
              <a:t>Satış Maliyeti : 900+1.500=2.400 TL</a:t>
            </a:r>
          </a:p>
          <a:p>
            <a:r>
              <a:rPr lang="tr-TR" dirty="0"/>
              <a:t>Satış Bedeli:  20 x 750 =   15.000 TL</a:t>
            </a:r>
          </a:p>
          <a:p>
            <a:r>
              <a:rPr lang="tr-TR" dirty="0"/>
              <a:t>Satış Karı  :15.000-2.400=12.600 T</a:t>
            </a:r>
          </a:p>
          <a:p>
            <a:r>
              <a:rPr lang="tr-TR" dirty="0"/>
              <a:t>Vergi Tutarı :12.600X0,25=3.150</a:t>
            </a:r>
          </a:p>
          <a:p>
            <a:r>
              <a:rPr lang="tr-TR" dirty="0"/>
              <a:t>Yerine Koyma Maliyeti: 20X500=10.000 TL </a:t>
            </a:r>
          </a:p>
          <a:p>
            <a:endParaRPr lang="tr-TR" dirty="0"/>
          </a:p>
        </p:txBody>
      </p:sp>
      <p:sp>
        <p:nvSpPr>
          <p:cNvPr id="4" name="Alt Bilgi Yer Tutucusu 3">
            <a:extLst>
              <a:ext uri="{FF2B5EF4-FFF2-40B4-BE49-F238E27FC236}">
                <a16:creationId xmlns:a16="http://schemas.microsoft.com/office/drawing/2014/main" id="{562507BB-7F87-059A-B0B7-D7EB5ED84B8D}"/>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3531898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467036-D0D1-AD6D-6FD9-7BB2A9454760}"/>
              </a:ext>
            </a:extLst>
          </p:cNvPr>
          <p:cNvSpPr>
            <a:spLocks noGrp="1"/>
          </p:cNvSpPr>
          <p:nvPr>
            <p:ph type="title"/>
          </p:nvPr>
        </p:nvSpPr>
        <p:spPr/>
        <p:txBody>
          <a:bodyPr/>
          <a:lstStyle/>
          <a:p>
            <a:r>
              <a:rPr lang="tr-TR" dirty="0"/>
              <a:t>Düzeltmeye Esas Alınacak Tarih</a:t>
            </a:r>
            <a:br>
              <a:rPr lang="tr-TR" dirty="0"/>
            </a:br>
            <a:r>
              <a:rPr lang="tr-TR" dirty="0"/>
              <a:t>7</a:t>
            </a:r>
          </a:p>
        </p:txBody>
      </p:sp>
      <p:sp>
        <p:nvSpPr>
          <p:cNvPr id="3" name="İçerik Yer Tutucusu 2">
            <a:extLst>
              <a:ext uri="{FF2B5EF4-FFF2-40B4-BE49-F238E27FC236}">
                <a16:creationId xmlns:a16="http://schemas.microsoft.com/office/drawing/2014/main" id="{DBEF6A16-5BFB-6BC2-8D2B-3A6D5E1C250E}"/>
              </a:ext>
            </a:extLst>
          </p:cNvPr>
          <p:cNvSpPr>
            <a:spLocks noGrp="1"/>
          </p:cNvSpPr>
          <p:nvPr>
            <p:ph idx="1"/>
          </p:nvPr>
        </p:nvSpPr>
        <p:spPr/>
        <p:txBody>
          <a:bodyPr/>
          <a:lstStyle/>
          <a:p>
            <a:pPr marL="0" marR="635" lvl="0" indent="0" algn="just" fontAlgn="base">
              <a:lnSpc>
                <a:spcPct val="111000"/>
              </a:lnSpc>
              <a:spcAft>
                <a:spcPts val="65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213 sayılı Kanunun mükerrer 298 inci maddesinin (A) fıkrasının (8) numaralı bendinin (c) alt bendinin verdiği yetkiye istinaden,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kayıtlara giriş tarihi ay olarak belli edilemeyen parasal olmayan iktisadi kıymetler için ilgili kıymetin işletme bünyesine girdiği yılın ilk ayının, </a:t>
            </a:r>
            <a:r>
              <a:rPr lang="tr-TR" sz="1800" u="none" strike="noStrike" kern="100" dirty="0">
                <a:solidFill>
                  <a:srgbClr val="FF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kayıtlara giriş tarihi yıl olarak belli edilemeyen iktisadi kıymetler için ise işletmenin hayata geçtiği yılın ilk ayının (işletmenin 2005 yılından önceki bir tarihte kurulmuş olması halinde 2005 yılının Ocak ayı) düzeltmeye esas tarih olarak dikkate alınması uygun bulunmuştur. </a:t>
            </a:r>
            <a:r>
              <a:rPr lang="tr-TR" sz="1800" u="none" strike="noStrike" kern="100" dirty="0">
                <a:solidFill>
                  <a:srgbClr val="00B0F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Kayıtlara giriş tarihi ay olarak belli edilemeyen iktisadi kıymetler, 31/12/2023 tarihinden önce meydana gelen (5520 sayılı Kanunun 19 uncu maddesi ile 193 sayılı Kanunun 81 inci maddesinde belirtilen ve mukayyet değerleriyle yapılan) devir işlemlerinden geliyor ise enflasyon düzeltmesine tabi bu nev'i kıymetler için düzeltmeye esas tarih olarak devir tarihi </a:t>
            </a: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dikkate alınabilecektir. </a:t>
            </a:r>
          </a:p>
        </p:txBody>
      </p:sp>
      <p:sp>
        <p:nvSpPr>
          <p:cNvPr id="4" name="Alt Bilgi Yer Tutucusu 3">
            <a:extLst>
              <a:ext uri="{FF2B5EF4-FFF2-40B4-BE49-F238E27FC236}">
                <a16:creationId xmlns:a16="http://schemas.microsoft.com/office/drawing/2014/main" id="{3F136B39-6520-DFE6-9BBC-76489197E2FA}"/>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486576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467036-D0D1-AD6D-6FD9-7BB2A9454760}"/>
              </a:ext>
            </a:extLst>
          </p:cNvPr>
          <p:cNvSpPr>
            <a:spLocks noGrp="1"/>
          </p:cNvSpPr>
          <p:nvPr>
            <p:ph type="title"/>
          </p:nvPr>
        </p:nvSpPr>
        <p:spPr/>
        <p:txBody>
          <a:bodyPr/>
          <a:lstStyle/>
          <a:p>
            <a:r>
              <a:rPr lang="tr-TR" dirty="0"/>
              <a:t>Düzeltmeye Esas Alınacak Tarih</a:t>
            </a:r>
            <a:br>
              <a:rPr lang="tr-TR" dirty="0"/>
            </a:br>
            <a:r>
              <a:rPr lang="tr-TR" dirty="0"/>
              <a:t>8</a:t>
            </a:r>
          </a:p>
        </p:txBody>
      </p:sp>
      <p:sp>
        <p:nvSpPr>
          <p:cNvPr id="3" name="İçerik Yer Tutucusu 2">
            <a:extLst>
              <a:ext uri="{FF2B5EF4-FFF2-40B4-BE49-F238E27FC236}">
                <a16:creationId xmlns:a16="http://schemas.microsoft.com/office/drawing/2014/main" id="{DBEF6A16-5BFB-6BC2-8D2B-3A6D5E1C250E}"/>
              </a:ext>
            </a:extLst>
          </p:cNvPr>
          <p:cNvSpPr>
            <a:spLocks noGrp="1"/>
          </p:cNvSpPr>
          <p:nvPr>
            <p:ph idx="1"/>
          </p:nvPr>
        </p:nvSpPr>
        <p:spPr/>
        <p:txBody>
          <a:bodyPr/>
          <a:lstStyle/>
          <a:p>
            <a:pPr marR="635" indent="0" algn="just">
              <a:lnSpc>
                <a:spcPct val="111000"/>
              </a:lnSpc>
              <a:spcAft>
                <a:spcPts val="75"/>
              </a:spcAft>
              <a:buNone/>
            </a:pPr>
            <a:r>
              <a:rPr lang="tr-TR" sz="1800" kern="100" dirty="0">
                <a:solidFill>
                  <a:srgbClr val="000000"/>
                </a:solidFill>
                <a:effectLst/>
                <a:latin typeface="Times New Roman" panose="02020603050405020304" pitchFamily="18" charset="0"/>
                <a:ea typeface="Times New Roman" panose="02020603050405020304" pitchFamily="18" charset="0"/>
              </a:rPr>
              <a:t>213 sayılı Kanunun mükerrer 298 inci maddesinin (A) fıkrasına göre enflasyon düzeltmesine tabi tutulan en son bilançoda yer alan parasal olmayan kıymetler için, düzeltmeye esas tarih olarak 31/12/2004 tarihinin </a:t>
            </a:r>
          </a:p>
          <a:p>
            <a:pPr marR="635" indent="0" algn="just">
              <a:lnSpc>
                <a:spcPct val="111000"/>
              </a:lnSpc>
              <a:spcAft>
                <a:spcPts val="75"/>
              </a:spcAft>
              <a:buNone/>
            </a:pPr>
            <a:r>
              <a:rPr lang="tr-TR" sz="1800" kern="100" dirty="0">
                <a:solidFill>
                  <a:srgbClr val="000000"/>
                </a:solidFill>
                <a:effectLst/>
                <a:latin typeface="Times New Roman" panose="02020603050405020304" pitchFamily="18" charset="0"/>
                <a:ea typeface="Times New Roman" panose="02020603050405020304" pitchFamily="18" charset="0"/>
              </a:rPr>
              <a:t>özel hesap dönemine sahip mükelleflerde 2004 takvim yılında başlayan hesap döneminin son gününün, </a:t>
            </a:r>
          </a:p>
        </p:txBody>
      </p:sp>
      <p:sp>
        <p:nvSpPr>
          <p:cNvPr id="4" name="Alt Bilgi Yer Tutucusu 3">
            <a:extLst>
              <a:ext uri="{FF2B5EF4-FFF2-40B4-BE49-F238E27FC236}">
                <a16:creationId xmlns:a16="http://schemas.microsoft.com/office/drawing/2014/main" id="{3F136B39-6520-DFE6-9BBC-76489197E2FA}"/>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1775097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467036-D0D1-AD6D-6FD9-7BB2A9454760}"/>
              </a:ext>
            </a:extLst>
          </p:cNvPr>
          <p:cNvSpPr>
            <a:spLocks noGrp="1"/>
          </p:cNvSpPr>
          <p:nvPr>
            <p:ph type="title"/>
          </p:nvPr>
        </p:nvSpPr>
        <p:spPr/>
        <p:txBody>
          <a:bodyPr/>
          <a:lstStyle/>
          <a:p>
            <a:r>
              <a:rPr lang="tr-TR" dirty="0"/>
              <a:t>Düzeltmeye Esas Alınacak Tarih</a:t>
            </a:r>
            <a:br>
              <a:rPr lang="tr-TR" dirty="0"/>
            </a:br>
            <a:r>
              <a:rPr lang="tr-TR" dirty="0"/>
              <a:t>9</a:t>
            </a:r>
          </a:p>
        </p:txBody>
      </p:sp>
      <p:sp>
        <p:nvSpPr>
          <p:cNvPr id="3" name="İçerik Yer Tutucusu 2">
            <a:extLst>
              <a:ext uri="{FF2B5EF4-FFF2-40B4-BE49-F238E27FC236}">
                <a16:creationId xmlns:a16="http://schemas.microsoft.com/office/drawing/2014/main" id="{DBEF6A16-5BFB-6BC2-8D2B-3A6D5E1C250E}"/>
              </a:ext>
            </a:extLst>
          </p:cNvPr>
          <p:cNvSpPr>
            <a:spLocks noGrp="1"/>
          </p:cNvSpPr>
          <p:nvPr>
            <p:ph idx="1"/>
          </p:nvPr>
        </p:nvSpPr>
        <p:spPr/>
        <p:txBody>
          <a:bodyPr/>
          <a:lstStyle/>
          <a:p>
            <a:pPr marL="0" marR="635" lvl="0" indent="0" algn="just" fontAlgn="base">
              <a:lnSpc>
                <a:spcPct val="111000"/>
              </a:lnSpc>
              <a:spcAft>
                <a:spcPts val="44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213 sayılı Kanunun </a:t>
            </a:r>
          </a:p>
          <a:p>
            <a:pPr marL="0" marR="635" lvl="0" indent="0" algn="just" fontAlgn="base">
              <a:lnSpc>
                <a:spcPct val="111000"/>
              </a:lnSpc>
              <a:spcAft>
                <a:spcPts val="445"/>
              </a:spcAft>
              <a:buClr>
                <a:srgbClr val="000000"/>
              </a:buClr>
              <a:buSzPts val="1200"/>
              <a:buNone/>
            </a:pP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geçici 31 inci maddesi</a:t>
            </a: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p>
          <a:p>
            <a:pPr marL="0" marR="635" lvl="0" indent="0" algn="just" fontAlgn="base">
              <a:lnSpc>
                <a:spcPct val="111000"/>
              </a:lnSpc>
              <a:spcAft>
                <a:spcPts val="445"/>
              </a:spcAft>
              <a:buClr>
                <a:srgbClr val="000000"/>
              </a:buClr>
              <a:buSzPts val="1200"/>
              <a:buNone/>
            </a:pP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geçici 32 </a:t>
            </a:r>
            <a:r>
              <a:rPr lang="tr-TR" sz="1800" b="1" u="none" strike="noStrike" kern="100"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nci</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maddesi </a:t>
            </a:r>
          </a:p>
          <a:p>
            <a:pPr marL="0" marR="635" lvl="0" indent="0" algn="just" fontAlgn="base">
              <a:lnSpc>
                <a:spcPct val="111000"/>
              </a:lnSpc>
              <a:spcAft>
                <a:spcPts val="44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ve/veya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mükerrer 298 inci maddesinin (Ç) fıkrası </a:t>
            </a: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kapsamında yeniden değerlemeye tabi tutulmuş iktisadi kıymetler için düzeltmeye esas tarih olarak; geçici 32 ve mükerrer 298 inci maddesinin (Ç) fıkrası kapsamında yeniden değerleme yapılmamış ancak geçici 31 inci madde kapsamında yeniden değerleme yapılmış olanlarda yeniden değerleme yapılabilmesi için esas alınan aktife kayıtlı olma şartının arandığı tarihten önceki ayın son gününün, geçici 32 ve/veya mükerrer 298 inci maddenin (Ç) fıkrası kapsamında yeniden değerleme yapılmış olanlarda, yeniden değerlemenin ilgili olduğu dönemin son gününün,  </a:t>
            </a:r>
          </a:p>
        </p:txBody>
      </p:sp>
      <p:sp>
        <p:nvSpPr>
          <p:cNvPr id="4" name="Alt Bilgi Yer Tutucusu 3">
            <a:extLst>
              <a:ext uri="{FF2B5EF4-FFF2-40B4-BE49-F238E27FC236}">
                <a16:creationId xmlns:a16="http://schemas.microsoft.com/office/drawing/2014/main" id="{3F136B39-6520-DFE6-9BBC-76489197E2FA}"/>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1338178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467036-D0D1-AD6D-6FD9-7BB2A9454760}"/>
              </a:ext>
            </a:extLst>
          </p:cNvPr>
          <p:cNvSpPr>
            <a:spLocks noGrp="1"/>
          </p:cNvSpPr>
          <p:nvPr>
            <p:ph type="title"/>
          </p:nvPr>
        </p:nvSpPr>
        <p:spPr/>
        <p:txBody>
          <a:bodyPr/>
          <a:lstStyle/>
          <a:p>
            <a:r>
              <a:rPr lang="tr-TR" dirty="0"/>
              <a:t>Düzeltmeye Esas Alınacak Tarih</a:t>
            </a:r>
            <a:br>
              <a:rPr lang="tr-TR" dirty="0"/>
            </a:br>
            <a:r>
              <a:rPr lang="tr-TR" dirty="0"/>
              <a:t>10</a:t>
            </a:r>
          </a:p>
        </p:txBody>
      </p:sp>
      <p:sp>
        <p:nvSpPr>
          <p:cNvPr id="3" name="İçerik Yer Tutucusu 2">
            <a:extLst>
              <a:ext uri="{FF2B5EF4-FFF2-40B4-BE49-F238E27FC236}">
                <a16:creationId xmlns:a16="http://schemas.microsoft.com/office/drawing/2014/main" id="{DBEF6A16-5BFB-6BC2-8D2B-3A6D5E1C250E}"/>
              </a:ext>
            </a:extLst>
          </p:cNvPr>
          <p:cNvSpPr>
            <a:spLocks noGrp="1"/>
          </p:cNvSpPr>
          <p:nvPr>
            <p:ph idx="1"/>
          </p:nvPr>
        </p:nvSpPr>
        <p:spPr/>
        <p:txBody>
          <a:bodyPr/>
          <a:lstStyle/>
          <a:p>
            <a:pPr marL="0" marR="635" lvl="0" indent="0" algn="just" fontAlgn="base">
              <a:lnSpc>
                <a:spcPct val="111000"/>
              </a:lnSpc>
              <a:spcAft>
                <a:spcPts val="445"/>
              </a:spcAft>
              <a:buClr>
                <a:srgbClr val="000000"/>
              </a:buClr>
              <a:buSzPts val="1200"/>
              <a:buNone/>
            </a:pPr>
            <a:endParaRPr lang="tr-TR" sz="1800" dirty="0">
              <a:solidFill>
                <a:srgbClr val="000000"/>
              </a:solidFill>
              <a:effectLst/>
              <a:latin typeface="Times New Roman" panose="02020603050405020304" pitchFamily="18" charset="0"/>
              <a:ea typeface="Times New Roman" panose="02020603050405020304" pitchFamily="18" charset="0"/>
            </a:endParaRPr>
          </a:p>
          <a:p>
            <a:pPr marL="0" marR="635" lvl="0" indent="0" algn="just" fontAlgn="base">
              <a:lnSpc>
                <a:spcPct val="111000"/>
              </a:lnSpc>
              <a:spcAft>
                <a:spcPts val="445"/>
              </a:spcAft>
              <a:buClr>
                <a:srgbClr val="000000"/>
              </a:buClr>
              <a:buSzPts val="1200"/>
              <a:buNone/>
            </a:pPr>
            <a:endParaRPr lang="tr-TR" dirty="0">
              <a:solidFill>
                <a:srgbClr val="000000"/>
              </a:solidFill>
              <a:latin typeface="Times New Roman" panose="02020603050405020304" pitchFamily="18" charset="0"/>
              <a:ea typeface="Times New Roman" panose="02020603050405020304" pitchFamily="18" charset="0"/>
            </a:endParaRPr>
          </a:p>
          <a:p>
            <a:pPr marL="0" marR="635" lvl="0" indent="0" algn="just" fontAlgn="base">
              <a:lnSpc>
                <a:spcPct val="111000"/>
              </a:lnSpc>
              <a:spcAft>
                <a:spcPts val="445"/>
              </a:spcAft>
              <a:buClr>
                <a:srgbClr val="000000"/>
              </a:buClr>
              <a:buSzPts val="1200"/>
              <a:buNone/>
            </a:pPr>
            <a:r>
              <a:rPr lang="tr-TR" sz="1800" dirty="0">
                <a:solidFill>
                  <a:srgbClr val="000000"/>
                </a:solidFill>
                <a:effectLst/>
                <a:latin typeface="Times New Roman" panose="02020603050405020304" pitchFamily="18" charset="0"/>
                <a:ea typeface="Times New Roman" panose="02020603050405020304" pitchFamily="18" charset="0"/>
              </a:rPr>
              <a:t>Şahıs işletmelerinde sermaye tescile tabi olmadığından, sermaye hesabında yer alan tutarın defter kayıt tarihinin, sonraki yıllarda ise dönem sonunda meydana gelen artış ve azalışlarda (oluşan karın/zararın sermaye ile ilişkilendirilmesi gibi) hesap dönemi sonunun, dikkate alınması </a:t>
            </a:r>
            <a:endPar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Alt Bilgi Yer Tutucusu 3">
            <a:extLst>
              <a:ext uri="{FF2B5EF4-FFF2-40B4-BE49-F238E27FC236}">
                <a16:creationId xmlns:a16="http://schemas.microsoft.com/office/drawing/2014/main" id="{3F136B39-6520-DFE6-9BBC-76489197E2FA}"/>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634226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10D2E2-8E9F-3B86-D9B1-FFBFAA4443DC}"/>
              </a:ext>
            </a:extLst>
          </p:cNvPr>
          <p:cNvSpPr>
            <a:spLocks noGrp="1"/>
          </p:cNvSpPr>
          <p:nvPr>
            <p:ph type="title"/>
          </p:nvPr>
        </p:nvSpPr>
        <p:spPr/>
        <p:txBody>
          <a:bodyPr/>
          <a:lstStyle/>
          <a:p>
            <a:r>
              <a:rPr lang="tr-TR" dirty="0"/>
              <a:t>Bilançoda Yer almayacak Öz sermaye Kalemleri</a:t>
            </a:r>
          </a:p>
        </p:txBody>
      </p:sp>
      <p:sp>
        <p:nvSpPr>
          <p:cNvPr id="3" name="İçerik Yer Tutucusu 2">
            <a:extLst>
              <a:ext uri="{FF2B5EF4-FFF2-40B4-BE49-F238E27FC236}">
                <a16:creationId xmlns:a16="http://schemas.microsoft.com/office/drawing/2014/main" id="{B99E508F-FEBC-D06D-AC06-3A8CB95D96CA}"/>
              </a:ext>
            </a:extLst>
          </p:cNvPr>
          <p:cNvSpPr>
            <a:spLocks noGrp="1"/>
          </p:cNvSpPr>
          <p:nvPr>
            <p:ph idx="1"/>
          </p:nvPr>
        </p:nvSpPr>
        <p:spPr/>
        <p:txBody>
          <a:bodyPr>
            <a:normAutofit fontScale="92500" lnSpcReduction="10000"/>
          </a:bodyPr>
          <a:lstStyle/>
          <a:p>
            <a:pPr marL="0" indent="0">
              <a:buNone/>
            </a:pPr>
            <a:r>
              <a:rPr lang="tr-TR" dirty="0"/>
              <a:t>Aşağıdaki  öz sermaye kalemleri düzeltilmiş bilançoda gösterilmez. </a:t>
            </a:r>
          </a:p>
          <a:p>
            <a:pPr marL="0" indent="0">
              <a:buNone/>
            </a:pPr>
            <a:r>
              <a:rPr lang="tr-TR" dirty="0"/>
              <a:t>Bu kapsamda 213 sayılı Kanunun;</a:t>
            </a:r>
          </a:p>
          <a:p>
            <a:r>
              <a:rPr lang="tr-TR" dirty="0"/>
              <a:t> Mükerrer 298 inci maddesinin (Ç) fıkrası uyarınca oluşturulan yeniden değerleme değer artış fonu hesabı,</a:t>
            </a:r>
          </a:p>
          <a:p>
            <a:r>
              <a:rPr lang="tr-TR" dirty="0"/>
              <a:t> Geçici 31 inci ve geçici 32 </a:t>
            </a:r>
            <a:r>
              <a:rPr lang="tr-TR" dirty="0" err="1"/>
              <a:t>nci</a:t>
            </a:r>
            <a:r>
              <a:rPr lang="tr-TR" dirty="0"/>
              <a:t> maddeleri uyarınca oluşturulan yeniden değerleme değer artış fonu hesabı,</a:t>
            </a:r>
          </a:p>
          <a:p>
            <a:r>
              <a:rPr lang="tr-TR" dirty="0"/>
              <a:t> İşletmenin iştirakleri ile bağlı ortakları bünyesinde 213 sayılı Kanunun söz konusu hükümlerine göre yapılan yeniden değerleme dolayısıyla oluşmuş değer artışlarından kaynaklı iştirakler yeniden değerleme değer artış fonu hesabı, gibi hesapların bakiyesi Enflasyon Düzeltme Hesabına aktarılmak suretiyle geçmiş yıllar karları veya zararları hesabıyla ilişkilendirilir. </a:t>
            </a:r>
          </a:p>
          <a:p>
            <a:r>
              <a:rPr lang="tr-TR" dirty="0"/>
              <a:t>Düzeltme öncesi “Geçmiş Yıllar Karları”, “Geçmiş Yıllar Zararları” ve “Dönem Net Karı (Zararı)” hesapları da aynı şekilde işleme tabi tutulur.</a:t>
            </a:r>
          </a:p>
        </p:txBody>
      </p:sp>
      <p:sp>
        <p:nvSpPr>
          <p:cNvPr id="4" name="Alt Bilgi Yer Tutucusu 3">
            <a:extLst>
              <a:ext uri="{FF2B5EF4-FFF2-40B4-BE49-F238E27FC236}">
                <a16:creationId xmlns:a16="http://schemas.microsoft.com/office/drawing/2014/main" id="{6B31E85A-BEE6-BAA4-C3EE-406290286660}"/>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31847443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BFBB07-3031-6F9D-2F51-2017FF44BE0B}"/>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925A4398-AA85-A994-BE21-4212F5DB553A}"/>
              </a:ext>
            </a:extLst>
          </p:cNvPr>
          <p:cNvSpPr>
            <a:spLocks noGrp="1"/>
          </p:cNvSpPr>
          <p:nvPr>
            <p:ph idx="1"/>
          </p:nvPr>
        </p:nvSpPr>
        <p:spPr/>
        <p:txBody>
          <a:bodyPr/>
          <a:lstStyle/>
          <a:p>
            <a:r>
              <a:rPr lang="tr-TR" dirty="0"/>
              <a:t>Binek Otomobillerde enflasyon muhasebesi uygulaması ve amortismanın hangi değer üzerinden ayrılacağı? (GVK 40/7)</a:t>
            </a:r>
          </a:p>
        </p:txBody>
      </p:sp>
      <p:sp>
        <p:nvSpPr>
          <p:cNvPr id="4" name="Alt Bilgi Yer Tutucusu 3">
            <a:extLst>
              <a:ext uri="{FF2B5EF4-FFF2-40B4-BE49-F238E27FC236}">
                <a16:creationId xmlns:a16="http://schemas.microsoft.com/office/drawing/2014/main" id="{3A99A7C8-A292-30B6-9910-1F6FE4315A16}"/>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42885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B13F70-BBCE-5F55-B586-C6B7952FE1A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5226092-0597-CF63-0844-C5CA5A883783}"/>
              </a:ext>
            </a:extLst>
          </p:cNvPr>
          <p:cNvSpPr>
            <a:spLocks noGrp="1"/>
          </p:cNvSpPr>
          <p:nvPr>
            <p:ph idx="1"/>
          </p:nvPr>
        </p:nvSpPr>
        <p:spPr/>
        <p:txBody>
          <a:bodyPr/>
          <a:lstStyle/>
          <a:p>
            <a:r>
              <a:rPr lang="tr-TR" dirty="0"/>
              <a:t>Faydalı ömrünü tamamlamış iktisadi kıymetler enflasyon muhasebesine tabi tutulacaklar mı?</a:t>
            </a:r>
          </a:p>
          <a:p>
            <a:r>
              <a:rPr lang="tr-TR" dirty="0"/>
              <a:t>a. Net Defter Değeri sıfır olanlar</a:t>
            </a:r>
          </a:p>
          <a:p>
            <a:r>
              <a:rPr lang="tr-TR" dirty="0"/>
              <a:t>b. Eksik amortisman ayrılanlar yada hiç </a:t>
            </a:r>
            <a:r>
              <a:rPr lang="tr-TR" dirty="0" err="1"/>
              <a:t>ayrulmayanlar</a:t>
            </a:r>
            <a:endParaRPr lang="tr-TR" dirty="0"/>
          </a:p>
        </p:txBody>
      </p:sp>
      <p:sp>
        <p:nvSpPr>
          <p:cNvPr id="4" name="Alt Bilgi Yer Tutucusu 3">
            <a:extLst>
              <a:ext uri="{FF2B5EF4-FFF2-40B4-BE49-F238E27FC236}">
                <a16:creationId xmlns:a16="http://schemas.microsoft.com/office/drawing/2014/main" id="{FB83769A-B84B-0154-64FB-23419D9F01AD}"/>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15563450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88685F-7559-4133-F5D9-4238F690933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F02EDD2-DDE5-ADBA-3379-05EB5BCD6AAE}"/>
              </a:ext>
            </a:extLst>
          </p:cNvPr>
          <p:cNvSpPr>
            <a:spLocks noGrp="1"/>
          </p:cNvSpPr>
          <p:nvPr>
            <p:ph idx="1"/>
          </p:nvPr>
        </p:nvSpPr>
        <p:spPr/>
        <p:txBody>
          <a:bodyPr/>
          <a:lstStyle/>
          <a:p>
            <a:r>
              <a:rPr lang="tr-TR" dirty="0"/>
              <a:t>Ayrılmamış Amortismanların enflasyon muhasebesi karşısındaki durumu?</a:t>
            </a:r>
          </a:p>
        </p:txBody>
      </p:sp>
      <p:sp>
        <p:nvSpPr>
          <p:cNvPr id="4" name="Alt Bilgi Yer Tutucusu 3">
            <a:extLst>
              <a:ext uri="{FF2B5EF4-FFF2-40B4-BE49-F238E27FC236}">
                <a16:creationId xmlns:a16="http://schemas.microsoft.com/office/drawing/2014/main" id="{AE32E872-9822-3127-65A8-DAC0F744DE60}"/>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367231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380AAE-AD52-E292-2A7E-2BCAE320A90B}"/>
              </a:ext>
            </a:extLst>
          </p:cNvPr>
          <p:cNvSpPr>
            <a:spLocks noGrp="1"/>
          </p:cNvSpPr>
          <p:nvPr>
            <p:ph type="title"/>
          </p:nvPr>
        </p:nvSpPr>
        <p:spPr/>
        <p:txBody>
          <a:bodyPr/>
          <a:lstStyle/>
          <a:p>
            <a:r>
              <a:rPr lang="tr-TR" dirty="0"/>
              <a:t>Reel Olmayan Finansman Maliyeti</a:t>
            </a:r>
            <a:br>
              <a:rPr lang="tr-TR" dirty="0"/>
            </a:br>
            <a:r>
              <a:rPr lang="tr-TR" dirty="0"/>
              <a:t>(ROFM) 1</a:t>
            </a:r>
          </a:p>
        </p:txBody>
      </p:sp>
      <p:sp>
        <p:nvSpPr>
          <p:cNvPr id="3" name="İçerik Yer Tutucusu 2">
            <a:extLst>
              <a:ext uri="{FF2B5EF4-FFF2-40B4-BE49-F238E27FC236}">
                <a16:creationId xmlns:a16="http://schemas.microsoft.com/office/drawing/2014/main" id="{0CFF3BEF-71C2-E36A-86D1-D7F029BA83EF}"/>
              </a:ext>
            </a:extLst>
          </p:cNvPr>
          <p:cNvSpPr>
            <a:spLocks noGrp="1"/>
          </p:cNvSpPr>
          <p:nvPr>
            <p:ph idx="1"/>
          </p:nvPr>
        </p:nvSpPr>
        <p:spPr/>
        <p:txBody>
          <a:bodyPr/>
          <a:lstStyle/>
          <a:p>
            <a:r>
              <a:rPr lang="tr-TR" sz="1800" i="1" dirty="0">
                <a:solidFill>
                  <a:srgbClr val="000000"/>
                </a:solidFill>
                <a:effectLst/>
                <a:latin typeface="Times New Roman" panose="02020603050405020304" pitchFamily="18" charset="0"/>
                <a:ea typeface="Times New Roman" panose="02020603050405020304" pitchFamily="18" charset="0"/>
              </a:rPr>
              <a:t>Reel olmayan finansman maliyeti; her türlü borçlanmada, borç tutarlarına (yabancı para üzerinden borçlanmalarda borcun alındığı tarihteki Türk Lirası karşılıklarına), borcun kullanıldığı döneme ait TEFE artış oranının uygulanması suretiyle hesaplanan tutarı,</a:t>
            </a:r>
          </a:p>
          <a:p>
            <a:endParaRPr lang="tr-TR" i="1" dirty="0">
              <a:solidFill>
                <a:srgbClr val="000000"/>
              </a:solidFill>
              <a:latin typeface="Times New Roman" panose="02020603050405020304" pitchFamily="18" charset="0"/>
              <a:ea typeface="Times New Roman" panose="02020603050405020304" pitchFamily="18" charset="0"/>
            </a:endParaRPr>
          </a:p>
          <a:p>
            <a:r>
              <a:rPr lang="tr-TR" sz="1800" dirty="0">
                <a:solidFill>
                  <a:srgbClr val="000000"/>
                </a:solidFill>
                <a:effectLst/>
                <a:latin typeface="Times New Roman" panose="02020603050405020304" pitchFamily="18" charset="0"/>
                <a:ea typeface="Times New Roman" panose="02020603050405020304" pitchFamily="18" charset="0"/>
              </a:rPr>
              <a:t>ROFM iki şekilde düzeltilecektir.</a:t>
            </a:r>
          </a:p>
          <a:p>
            <a:r>
              <a:rPr lang="tr-TR" sz="1800" dirty="0">
                <a:solidFill>
                  <a:srgbClr val="000000"/>
                </a:solidFill>
                <a:effectLst/>
                <a:latin typeface="Times New Roman" panose="02020603050405020304" pitchFamily="18" charset="0"/>
                <a:ea typeface="Times New Roman" panose="02020603050405020304" pitchFamily="18" charset="0"/>
              </a:rPr>
              <a:t>1- Borç Tutarı esas alan Yöntem</a:t>
            </a:r>
          </a:p>
          <a:p>
            <a:endParaRPr lang="tr-TR" sz="1800" dirty="0">
              <a:solidFill>
                <a:srgbClr val="000000"/>
              </a:solidFill>
              <a:effectLst/>
              <a:latin typeface="Times New Roman" panose="02020603050405020304" pitchFamily="18" charset="0"/>
              <a:ea typeface="Times New Roman" panose="02020603050405020304" pitchFamily="18" charset="0"/>
            </a:endParaRPr>
          </a:p>
          <a:p>
            <a:r>
              <a:rPr lang="tr-TR" dirty="0">
                <a:solidFill>
                  <a:srgbClr val="000000"/>
                </a:solidFill>
                <a:latin typeface="Times New Roman" panose="02020603050405020304" pitchFamily="18" charset="0"/>
                <a:ea typeface="Times New Roman" panose="02020603050405020304" pitchFamily="18" charset="0"/>
              </a:rPr>
              <a:t>2- Toplam Finansman Maliyetini esas alan yöntem </a:t>
            </a:r>
            <a:endParaRPr lang="tr-TR" sz="1800" dirty="0">
              <a:solidFill>
                <a:srgbClr val="000000"/>
              </a:solidFill>
              <a:effectLst/>
              <a:latin typeface="Times New Roman" panose="02020603050405020304" pitchFamily="18" charset="0"/>
              <a:ea typeface="Times New Roman" panose="02020603050405020304" pitchFamily="18" charset="0"/>
            </a:endParaRPr>
          </a:p>
          <a:p>
            <a:endParaRPr lang="tr-TR" dirty="0"/>
          </a:p>
        </p:txBody>
      </p:sp>
      <p:sp>
        <p:nvSpPr>
          <p:cNvPr id="4" name="Alt Bilgi Yer Tutucusu 3">
            <a:extLst>
              <a:ext uri="{FF2B5EF4-FFF2-40B4-BE49-F238E27FC236}">
                <a16:creationId xmlns:a16="http://schemas.microsoft.com/office/drawing/2014/main" id="{4C14633D-9886-783E-0537-223EFB261841}"/>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13413220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380AAE-AD52-E292-2A7E-2BCAE320A90B}"/>
              </a:ext>
            </a:extLst>
          </p:cNvPr>
          <p:cNvSpPr>
            <a:spLocks noGrp="1"/>
          </p:cNvSpPr>
          <p:nvPr>
            <p:ph type="title"/>
          </p:nvPr>
        </p:nvSpPr>
        <p:spPr/>
        <p:txBody>
          <a:bodyPr/>
          <a:lstStyle/>
          <a:p>
            <a:r>
              <a:rPr lang="tr-TR" dirty="0"/>
              <a:t>Reel Olmayan Finansman Maliyeti</a:t>
            </a:r>
            <a:br>
              <a:rPr lang="tr-TR" dirty="0"/>
            </a:br>
            <a:r>
              <a:rPr lang="tr-TR" dirty="0"/>
              <a:t>(ROFM) 2</a:t>
            </a:r>
          </a:p>
        </p:txBody>
      </p:sp>
      <p:sp>
        <p:nvSpPr>
          <p:cNvPr id="3" name="İçerik Yer Tutucusu 2">
            <a:extLst>
              <a:ext uri="{FF2B5EF4-FFF2-40B4-BE49-F238E27FC236}">
                <a16:creationId xmlns:a16="http://schemas.microsoft.com/office/drawing/2014/main" id="{0CFF3BEF-71C2-E36A-86D1-D7F029BA83EF}"/>
              </a:ext>
            </a:extLst>
          </p:cNvPr>
          <p:cNvSpPr>
            <a:spLocks noGrp="1"/>
          </p:cNvSpPr>
          <p:nvPr>
            <p:ph idx="1"/>
          </p:nvPr>
        </p:nvSpPr>
        <p:spPr/>
        <p:txBody>
          <a:bodyPr/>
          <a:lstStyle/>
          <a:p>
            <a:endParaRPr lang="tr-TR" sz="1800" dirty="0">
              <a:solidFill>
                <a:srgbClr val="000000"/>
              </a:solidFill>
              <a:effectLst/>
              <a:latin typeface="Times New Roman" panose="02020603050405020304" pitchFamily="18" charset="0"/>
              <a:ea typeface="Times New Roman" panose="02020603050405020304" pitchFamily="18" charset="0"/>
            </a:endParaRPr>
          </a:p>
          <a:p>
            <a:r>
              <a:rPr lang="tr-TR" sz="1800" dirty="0">
                <a:solidFill>
                  <a:srgbClr val="000000"/>
                </a:solidFill>
                <a:effectLst/>
                <a:latin typeface="Times New Roman" panose="02020603050405020304" pitchFamily="18" charset="0"/>
                <a:ea typeface="Times New Roman" panose="02020603050405020304" pitchFamily="18" charset="0"/>
              </a:rPr>
              <a:t>1- Borç Tutarı esas alan Yöntem</a:t>
            </a:r>
          </a:p>
          <a:p>
            <a:endParaRPr lang="tr-TR" sz="1800" dirty="0">
              <a:solidFill>
                <a:srgbClr val="000000"/>
              </a:solidFill>
              <a:effectLst/>
              <a:latin typeface="Times New Roman" panose="02020603050405020304" pitchFamily="18" charset="0"/>
              <a:ea typeface="Times New Roman" panose="02020603050405020304" pitchFamily="18" charset="0"/>
            </a:endParaRPr>
          </a:p>
          <a:p>
            <a:pPr marL="0" indent="0">
              <a:buNone/>
            </a:pPr>
            <a:r>
              <a:rPr lang="tr-TR" sz="1800" dirty="0">
                <a:solidFill>
                  <a:srgbClr val="000000"/>
                </a:solidFill>
                <a:effectLst/>
                <a:latin typeface="Times New Roman" panose="02020603050405020304" pitchFamily="18" charset="0"/>
                <a:ea typeface="Times New Roman" panose="02020603050405020304" pitchFamily="18" charset="0"/>
              </a:rPr>
              <a:t>	ROFM=Borç Tutarı X ((Borcun Kapatıldığı Aya ait Y-ÜFE – Borcun Alındığı Aya ait Y-				ÜFE)/Borcun Alındığı Aya Ait Y-ÜFE)</a:t>
            </a:r>
          </a:p>
          <a:p>
            <a:r>
              <a:rPr lang="tr-TR" dirty="0">
                <a:solidFill>
                  <a:srgbClr val="000000"/>
                </a:solidFill>
                <a:latin typeface="Times New Roman" panose="02020603050405020304" pitchFamily="18" charset="0"/>
                <a:ea typeface="Times New Roman" panose="02020603050405020304" pitchFamily="18" charset="0"/>
              </a:rPr>
              <a:t>2- Toplam Finansman Maliyetini esas alan yöntem </a:t>
            </a:r>
          </a:p>
          <a:p>
            <a:pPr marL="0" indent="0">
              <a:buNone/>
            </a:pPr>
            <a:r>
              <a:rPr lang="tr-TR" dirty="0">
                <a:solidFill>
                  <a:srgbClr val="000000"/>
                </a:solidFill>
                <a:latin typeface="Times New Roman" panose="02020603050405020304" pitchFamily="18" charset="0"/>
                <a:ea typeface="Times New Roman" panose="02020603050405020304" pitchFamily="18" charset="0"/>
              </a:rPr>
              <a:t>	ROFM=Toplam Finansman Maliyet X (İlgili Hesap Dönemine Ait Y-ÜFE Artış 					Oranı/İlgili Hesap Dönemine ait Ortalama Ticari Kredi Faiz Oranı</a:t>
            </a:r>
            <a:endParaRPr lang="tr-TR" sz="1800" dirty="0">
              <a:solidFill>
                <a:srgbClr val="000000"/>
              </a:solidFill>
              <a:effectLst/>
              <a:latin typeface="Times New Roman" panose="02020603050405020304" pitchFamily="18" charset="0"/>
              <a:ea typeface="Times New Roman" panose="02020603050405020304" pitchFamily="18" charset="0"/>
            </a:endParaRPr>
          </a:p>
          <a:p>
            <a:endParaRPr lang="tr-TR" dirty="0"/>
          </a:p>
        </p:txBody>
      </p:sp>
      <p:sp>
        <p:nvSpPr>
          <p:cNvPr id="4" name="Alt Bilgi Yer Tutucusu 3">
            <a:extLst>
              <a:ext uri="{FF2B5EF4-FFF2-40B4-BE49-F238E27FC236}">
                <a16:creationId xmlns:a16="http://schemas.microsoft.com/office/drawing/2014/main" id="{4C14633D-9886-783E-0537-223EFB261841}"/>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3074164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DF8531-A90B-4C86-D5EC-BB5B8FC6FA6B}"/>
              </a:ext>
            </a:extLst>
          </p:cNvPr>
          <p:cNvSpPr>
            <a:spLocks noGrp="1"/>
          </p:cNvSpPr>
          <p:nvPr>
            <p:ph type="title"/>
          </p:nvPr>
        </p:nvSpPr>
        <p:spPr/>
        <p:txBody>
          <a:bodyPr/>
          <a:lstStyle/>
          <a:p>
            <a:r>
              <a:rPr lang="tr-TR" dirty="0"/>
              <a:t>Enflasyon Düzeltmesi Nedir?</a:t>
            </a:r>
            <a:br>
              <a:rPr lang="tr-TR" dirty="0"/>
            </a:br>
            <a:endParaRPr lang="tr-TR" dirty="0"/>
          </a:p>
        </p:txBody>
      </p:sp>
      <p:sp>
        <p:nvSpPr>
          <p:cNvPr id="3" name="İçerik Yer Tutucusu 2">
            <a:extLst>
              <a:ext uri="{FF2B5EF4-FFF2-40B4-BE49-F238E27FC236}">
                <a16:creationId xmlns:a16="http://schemas.microsoft.com/office/drawing/2014/main" id="{5AD3473B-B039-06B9-2193-09702382D5FD}"/>
              </a:ext>
            </a:extLst>
          </p:cNvPr>
          <p:cNvSpPr>
            <a:spLocks noGrp="1"/>
          </p:cNvSpPr>
          <p:nvPr>
            <p:ph idx="1"/>
          </p:nvPr>
        </p:nvSpPr>
        <p:spPr>
          <a:xfrm>
            <a:off x="1122947" y="2133600"/>
            <a:ext cx="10381665" cy="3777622"/>
          </a:xfrm>
        </p:spPr>
        <p:txBody>
          <a:bodyPr/>
          <a:lstStyle/>
          <a:p>
            <a:r>
              <a:rPr lang="tr-TR" dirty="0"/>
              <a:t>Fiyatlar genel düzeyinin yükselmesi nedeni ile işletmenin mali tablolarındaki bozulmanın bertaraf edilmesi için uygulanan bütüncül yönteme enflasyon düzeltmesi denir.</a:t>
            </a:r>
          </a:p>
          <a:p>
            <a:r>
              <a:rPr lang="tr-TR" dirty="0"/>
              <a:t>Bilanço Denkliği</a:t>
            </a:r>
          </a:p>
          <a:p>
            <a:pPr marL="0" indent="0">
              <a:buNone/>
            </a:pPr>
            <a:r>
              <a:rPr lang="tr-TR" dirty="0"/>
              <a:t>Varlıklar = Borçlar + Özkaynaklar</a:t>
            </a:r>
          </a:p>
          <a:p>
            <a:pPr marL="0" indent="0">
              <a:buNone/>
            </a:pPr>
            <a:r>
              <a:rPr lang="tr-TR" dirty="0"/>
              <a:t>Parasal Varlıklar + Parasal Olmayan Varlıklar=Parasal Pasifler + Parasal Olmayan Pasifler</a:t>
            </a:r>
          </a:p>
          <a:p>
            <a:pPr marL="0" indent="0">
              <a:buNone/>
            </a:pPr>
            <a:r>
              <a:rPr lang="tr-TR" dirty="0"/>
              <a:t>Öneri: Parasal Varlıklar ile Parasal Borçları düzeltsek, özkaynaklara düzeltmesek; ancak düzeltme farkını özkaynaklar içinde kayıtlasak aynı sonucu almaz mıyız ?</a:t>
            </a:r>
          </a:p>
        </p:txBody>
      </p:sp>
      <p:sp>
        <p:nvSpPr>
          <p:cNvPr id="4" name="Alt Bilgi Yer Tutucusu 3">
            <a:extLst>
              <a:ext uri="{FF2B5EF4-FFF2-40B4-BE49-F238E27FC236}">
                <a16:creationId xmlns:a16="http://schemas.microsoft.com/office/drawing/2014/main" id="{8A783681-19F6-AB1C-D411-A45583A1B2D5}"/>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25603264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380AAE-AD52-E292-2A7E-2BCAE320A90B}"/>
              </a:ext>
            </a:extLst>
          </p:cNvPr>
          <p:cNvSpPr>
            <a:spLocks noGrp="1"/>
          </p:cNvSpPr>
          <p:nvPr>
            <p:ph type="title"/>
          </p:nvPr>
        </p:nvSpPr>
        <p:spPr/>
        <p:txBody>
          <a:bodyPr/>
          <a:lstStyle/>
          <a:p>
            <a:r>
              <a:rPr lang="tr-TR" dirty="0"/>
              <a:t>Reel Olmayan Finansman Maliyeti</a:t>
            </a:r>
            <a:br>
              <a:rPr lang="tr-TR" dirty="0"/>
            </a:br>
            <a:r>
              <a:rPr lang="tr-TR" dirty="0"/>
              <a:t>(ROFM)3 </a:t>
            </a:r>
          </a:p>
        </p:txBody>
      </p:sp>
      <p:sp>
        <p:nvSpPr>
          <p:cNvPr id="3" name="İçerik Yer Tutucusu 2">
            <a:extLst>
              <a:ext uri="{FF2B5EF4-FFF2-40B4-BE49-F238E27FC236}">
                <a16:creationId xmlns:a16="http://schemas.microsoft.com/office/drawing/2014/main" id="{0CFF3BEF-71C2-E36A-86D1-D7F029BA83EF}"/>
              </a:ext>
            </a:extLst>
          </p:cNvPr>
          <p:cNvSpPr>
            <a:spLocks noGrp="1"/>
          </p:cNvSpPr>
          <p:nvPr>
            <p:ph idx="1"/>
          </p:nvPr>
        </p:nvSpPr>
        <p:spPr/>
        <p:txBody>
          <a:bodyPr/>
          <a:lstStyle/>
          <a:p>
            <a:r>
              <a:rPr lang="tr-TR" dirty="0"/>
              <a:t>Reel Olmayan Finansman maliyeti hesabını yapmaya bilir miyiz?</a:t>
            </a:r>
          </a:p>
          <a:p>
            <a:pPr marL="0" indent="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213 sayılı Kanunun geçici 31 inci maddesi, geçici 32 </a:t>
            </a:r>
            <a:r>
              <a:rPr lang="tr-TR" sz="1800" u="none" strike="noStrike" kern="100"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nci</a:t>
            </a: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maddesi ve/veya mükerrer 298 inci maddesinin (Ç) fıkrası kapsamında yeniden değerlemeye tabi tutulmuş iktisadi kıymetlerin değerinin düzeltilmesinde, düzeltmeye esas değer olan yeniden değerleme sonrası değerler için ROFM hesabı yapılmaz. </a:t>
            </a:r>
          </a:p>
          <a:p>
            <a:pPr marL="0" indent="0">
              <a:buNone/>
            </a:pPr>
            <a:endPar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Toplulaştırılmış yöntemlerle düzeltmeye tabi tutulan kıymetlerin maliyet bedeline intikal ettirilen reel olmayan finansman maliyetlerinin düşülmesi ihtiyaridir. </a:t>
            </a:r>
          </a:p>
          <a:p>
            <a:endParaRPr lang="tr-TR" dirty="0"/>
          </a:p>
        </p:txBody>
      </p:sp>
      <p:sp>
        <p:nvSpPr>
          <p:cNvPr id="4" name="Alt Bilgi Yer Tutucusu 3">
            <a:extLst>
              <a:ext uri="{FF2B5EF4-FFF2-40B4-BE49-F238E27FC236}">
                <a16:creationId xmlns:a16="http://schemas.microsoft.com/office/drawing/2014/main" id="{4C14633D-9886-783E-0537-223EFB261841}"/>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11620045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B269BA-6A01-329A-AB77-BD30D0B1C404}"/>
              </a:ext>
            </a:extLst>
          </p:cNvPr>
          <p:cNvSpPr>
            <a:spLocks noGrp="1"/>
          </p:cNvSpPr>
          <p:nvPr>
            <p:ph type="title"/>
          </p:nvPr>
        </p:nvSpPr>
        <p:spPr/>
        <p:txBody>
          <a:bodyPr>
            <a:normAutofit/>
          </a:bodyPr>
          <a:lstStyle/>
          <a:p>
            <a:r>
              <a:rPr lang="tr-TR" dirty="0"/>
              <a:t>Vadeli alınan stoklar veya duran varlıklarda ROFM</a:t>
            </a:r>
          </a:p>
        </p:txBody>
      </p:sp>
      <p:sp>
        <p:nvSpPr>
          <p:cNvPr id="3" name="İçerik Yer Tutucusu 2">
            <a:extLst>
              <a:ext uri="{FF2B5EF4-FFF2-40B4-BE49-F238E27FC236}">
                <a16:creationId xmlns:a16="http://schemas.microsoft.com/office/drawing/2014/main" id="{386DF15F-DBC9-86A3-E584-4BCEB2B31858}"/>
              </a:ext>
            </a:extLst>
          </p:cNvPr>
          <p:cNvSpPr>
            <a:spLocks noGrp="1"/>
          </p:cNvSpPr>
          <p:nvPr>
            <p:ph idx="1"/>
          </p:nvPr>
        </p:nvSpPr>
        <p:spPr/>
        <p:txBody>
          <a:bodyPr/>
          <a:lstStyle/>
          <a:p>
            <a:r>
              <a:rPr lang="tr-TR" b="0" i="0" dirty="0">
                <a:solidFill>
                  <a:srgbClr val="000000"/>
                </a:solidFill>
                <a:effectLst/>
                <a:latin typeface="Times New Roman" panose="02020603050405020304" pitchFamily="18" charset="0"/>
              </a:rPr>
              <a:t>Belgelerde ayrıca gösterilen vade farklarının reel olmayan kısımları ile </a:t>
            </a:r>
            <a:r>
              <a:rPr lang="tr-TR" b="0" i="0" dirty="0">
                <a:solidFill>
                  <a:srgbClr val="FF0000"/>
                </a:solidFill>
                <a:effectLst/>
                <a:latin typeface="Times New Roman" panose="02020603050405020304" pitchFamily="18" charset="0"/>
              </a:rPr>
              <a:t>üç aydan fazla vadeli </a:t>
            </a:r>
            <a:r>
              <a:rPr lang="tr-TR" b="0" i="0" dirty="0">
                <a:solidFill>
                  <a:srgbClr val="000000"/>
                </a:solidFill>
                <a:effectLst/>
                <a:latin typeface="Times New Roman" panose="02020603050405020304" pitchFamily="18" charset="0"/>
              </a:rPr>
              <a:t>olan ve vade farkı düzenlenen </a:t>
            </a:r>
            <a:r>
              <a:rPr lang="tr-TR" b="0" i="0" dirty="0">
                <a:solidFill>
                  <a:srgbClr val="FF0000"/>
                </a:solidFill>
                <a:effectLst/>
                <a:latin typeface="Times New Roman" panose="02020603050405020304" pitchFamily="18" charset="0"/>
              </a:rPr>
              <a:t>belge üzerinde ayrıca gösterilmeyen </a:t>
            </a:r>
            <a:r>
              <a:rPr lang="tr-TR" b="0" i="0" dirty="0">
                <a:solidFill>
                  <a:srgbClr val="000000"/>
                </a:solidFill>
                <a:effectLst/>
                <a:latin typeface="Times New Roman" panose="02020603050405020304" pitchFamily="18" charset="0"/>
              </a:rPr>
              <a:t>işlemlerde alacak ve borç senetlerinin reeskont işlemine tâbi tutulmasında esas alınan Merkez Bankasınca uygulanan faiz oranı kullanılarak hesaplanan vade farkı tutarının reel olmayan kısımları bu madde hükümlerine tâbi tutulur.</a:t>
            </a:r>
          </a:p>
          <a:p>
            <a:pPr marL="0" indent="0">
              <a:buNone/>
            </a:pPr>
            <a:endParaRPr lang="tr-TR" dirty="0"/>
          </a:p>
          <a:p>
            <a:pPr marL="0" indent="0">
              <a:buNone/>
            </a:pPr>
            <a:endParaRPr lang="tr-TR" dirty="0"/>
          </a:p>
        </p:txBody>
      </p:sp>
      <p:sp>
        <p:nvSpPr>
          <p:cNvPr id="4" name="Alt Bilgi Yer Tutucusu 3">
            <a:extLst>
              <a:ext uri="{FF2B5EF4-FFF2-40B4-BE49-F238E27FC236}">
                <a16:creationId xmlns:a16="http://schemas.microsoft.com/office/drawing/2014/main" id="{63A7CD10-44A0-6CA5-C96F-01C42CA10D96}"/>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37503528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A47F39-8635-7E81-6E70-E918C61FAEEF}"/>
              </a:ext>
            </a:extLst>
          </p:cNvPr>
          <p:cNvSpPr>
            <a:spLocks noGrp="1"/>
          </p:cNvSpPr>
          <p:nvPr>
            <p:ph type="title"/>
          </p:nvPr>
        </p:nvSpPr>
        <p:spPr/>
        <p:txBody>
          <a:bodyPr/>
          <a:lstStyle/>
          <a:p>
            <a:r>
              <a:rPr lang="tr-TR" dirty="0"/>
              <a:t>Stoklarda Enflasyon Düzeltmesi</a:t>
            </a:r>
          </a:p>
        </p:txBody>
      </p:sp>
      <p:sp>
        <p:nvSpPr>
          <p:cNvPr id="3" name="İçerik Yer Tutucusu 2">
            <a:extLst>
              <a:ext uri="{FF2B5EF4-FFF2-40B4-BE49-F238E27FC236}">
                <a16:creationId xmlns:a16="http://schemas.microsoft.com/office/drawing/2014/main" id="{B65E0534-E906-71CA-D84F-2600FF009125}"/>
              </a:ext>
            </a:extLst>
          </p:cNvPr>
          <p:cNvSpPr>
            <a:spLocks noGrp="1"/>
          </p:cNvSpPr>
          <p:nvPr>
            <p:ph idx="1"/>
          </p:nvPr>
        </p:nvSpPr>
        <p:spPr/>
        <p:txBody>
          <a:bodyPr/>
          <a:lstStyle/>
          <a:p>
            <a:r>
              <a:rPr lang="tr-TR" dirty="0"/>
              <a:t>1- Aylık düzeltmeleri esas alan Yöntem </a:t>
            </a:r>
          </a:p>
          <a:p>
            <a:r>
              <a:rPr lang="tr-TR"/>
              <a:t>2-Toplulaştırılmış </a:t>
            </a:r>
            <a:r>
              <a:rPr lang="tr-TR" dirty="0"/>
              <a:t>Yöntemler</a:t>
            </a:r>
          </a:p>
          <a:p>
            <a:pPr marL="0" indent="0">
              <a:buNone/>
            </a:pPr>
            <a:r>
              <a:rPr lang="tr-TR" dirty="0"/>
              <a:t>a- Basit Ortalama Yöntemi</a:t>
            </a:r>
          </a:p>
          <a:p>
            <a:pPr marL="0" indent="0">
              <a:buNone/>
            </a:pPr>
            <a:r>
              <a:rPr lang="tr-TR" dirty="0"/>
              <a:t>b- Stok Devir Hızı Yöntemi</a:t>
            </a:r>
          </a:p>
        </p:txBody>
      </p:sp>
      <p:sp>
        <p:nvSpPr>
          <p:cNvPr id="4" name="Alt Bilgi Yer Tutucusu 3">
            <a:extLst>
              <a:ext uri="{FF2B5EF4-FFF2-40B4-BE49-F238E27FC236}">
                <a16:creationId xmlns:a16="http://schemas.microsoft.com/office/drawing/2014/main" id="{200C5EDB-B601-D4D6-E081-2CA610677FF2}"/>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7938485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AD6D13-45F1-A77B-9DD2-D952A4DF1BF2}"/>
              </a:ext>
            </a:extLst>
          </p:cNvPr>
          <p:cNvSpPr>
            <a:spLocks noGrp="1"/>
          </p:cNvSpPr>
          <p:nvPr>
            <p:ph type="title"/>
          </p:nvPr>
        </p:nvSpPr>
        <p:spPr/>
        <p:txBody>
          <a:bodyPr/>
          <a:lstStyle/>
          <a:p>
            <a:endParaRPr lang="tr-TR"/>
          </a:p>
        </p:txBody>
      </p:sp>
      <p:sp>
        <p:nvSpPr>
          <p:cNvPr id="5" name="Rectangle 1">
            <a:extLst>
              <a:ext uri="{FF2B5EF4-FFF2-40B4-BE49-F238E27FC236}">
                <a16:creationId xmlns:a16="http://schemas.microsoft.com/office/drawing/2014/main" id="{1D6FBE1B-ECC6-1A93-2CD2-DB5EF6042F5F}"/>
              </a:ext>
            </a:extLst>
          </p:cNvPr>
          <p:cNvSpPr>
            <a:spLocks noGrp="1" noChangeArrowheads="1"/>
          </p:cNvSpPr>
          <p:nvPr>
            <p:ph idx="1"/>
          </p:nvPr>
        </p:nvSpPr>
        <p:spPr bwMode="auto">
          <a:xfrm>
            <a:off x="5906675" y="3918814"/>
            <a:ext cx="37863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000" b="0" i="0" u="none" strike="noStrike" cap="none" normalizeH="0" baseline="0" dirty="0">
                <a:ln>
                  <a:noFill/>
                </a:ln>
                <a:solidFill>
                  <a:srgbClr val="2D4050"/>
                </a:solidFill>
                <a:effectLst/>
                <a:latin typeface="Arial" panose="020B0604020202020204" pitchFamily="34" charset="0"/>
                <a:cs typeface="Arial" panose="020B0604020202020204" pitchFamily="34" charset="0"/>
              </a:rPr>
              <a:t>,</a:t>
            </a:r>
            <a:endParaRPr kumimoji="0" lang="tr-TR" altLang="tr-TR"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000" b="0" i="0" u="none" strike="noStrike" cap="none" normalizeH="0" baseline="0" dirty="0">
                <a:ln>
                  <a:noFill/>
                </a:ln>
                <a:solidFill>
                  <a:srgbClr val="2D4050"/>
                </a:solidFill>
                <a:effectLst/>
                <a:latin typeface="Symbol" panose="05050102010706020507" pitchFamily="18" charset="2"/>
                <a:cs typeface="Arial" panose="020B0604020202020204" pitchFamily="34" charset="0"/>
              </a:rPr>
              <a:t>·</a:t>
            </a:r>
            <a:r>
              <a:rPr kumimoji="0" lang="tr-TR" altLang="tr-TR" sz="700" b="0" i="0" u="none" strike="noStrike" cap="none" normalizeH="0" baseline="0" dirty="0">
                <a:ln>
                  <a:noFill/>
                </a:ln>
                <a:solidFill>
                  <a:srgbClr val="2D4050"/>
                </a:solidFill>
                <a:effectLst/>
                <a:latin typeface="Times New Roman" panose="02020603050405020304" pitchFamily="18" charset="0"/>
                <a:cs typeface="Times New Roman" panose="02020603050405020304" pitchFamily="18" charset="0"/>
              </a:rPr>
              <a:t>      </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4" name="Alt Bilgi Yer Tutucusu 3">
            <a:extLst>
              <a:ext uri="{FF2B5EF4-FFF2-40B4-BE49-F238E27FC236}">
                <a16:creationId xmlns:a16="http://schemas.microsoft.com/office/drawing/2014/main" id="{91F13AD3-4C48-6306-3AC9-B8D5FF64E361}"/>
              </a:ext>
            </a:extLst>
          </p:cNvPr>
          <p:cNvSpPr>
            <a:spLocks noGrp="1"/>
          </p:cNvSpPr>
          <p:nvPr>
            <p:ph type="ftr" sz="quarter" idx="11"/>
          </p:nvPr>
        </p:nvSpPr>
        <p:spPr/>
        <p:txBody>
          <a:bodyPr/>
          <a:lstStyle/>
          <a:p>
            <a:r>
              <a:rPr lang="en-US"/>
              <a:t>NECATİ AKBABA YEMİNLİ MALİ MÜŞAVİR</a:t>
            </a:r>
          </a:p>
        </p:txBody>
      </p:sp>
      <p:sp>
        <p:nvSpPr>
          <p:cNvPr id="7" name="Metin kutusu 6">
            <a:extLst>
              <a:ext uri="{FF2B5EF4-FFF2-40B4-BE49-F238E27FC236}">
                <a16:creationId xmlns:a16="http://schemas.microsoft.com/office/drawing/2014/main" id="{0F21AF48-C4FA-7ED0-B862-A7DD34F57EBE}"/>
              </a:ext>
            </a:extLst>
          </p:cNvPr>
          <p:cNvSpPr txBox="1"/>
          <p:nvPr/>
        </p:nvSpPr>
        <p:spPr>
          <a:xfrm>
            <a:off x="3047990" y="2763924"/>
            <a:ext cx="6096000" cy="2308324"/>
          </a:xfrm>
          <a:prstGeom prst="rect">
            <a:avLst/>
          </a:prstGeom>
          <a:noFill/>
        </p:spPr>
        <p:txBody>
          <a:bodyPr wrap="square">
            <a:spAutoFit/>
          </a:bodyPr>
          <a:lstStyle/>
          <a:p>
            <a:r>
              <a:rPr kumimoji="0" lang="tr-TR" altLang="tr-TR" sz="800" b="0" i="0" u="none" strike="noStrike" cap="none" normalizeH="0" baseline="0" dirty="0">
                <a:ln>
                  <a:noFill/>
                </a:ln>
                <a:solidFill>
                  <a:srgbClr val="2D4050"/>
                </a:solidFill>
                <a:effectLst/>
                <a:latin typeface="Times New Roman" panose="02020603050405020304" pitchFamily="18" charset="0"/>
                <a:cs typeface="Times New Roman" panose="02020603050405020304" pitchFamily="18" charset="0"/>
              </a:rPr>
              <a:t> </a:t>
            </a:r>
            <a:r>
              <a:rPr kumimoji="0" lang="tr-TR" altLang="tr-TR" sz="1800" b="0" i="0" u="none" strike="noStrike" cap="none" normalizeH="0" baseline="0" dirty="0">
                <a:ln>
                  <a:noFill/>
                </a:ln>
                <a:solidFill>
                  <a:srgbClr val="2D4050"/>
                </a:solidFill>
                <a:effectLst/>
                <a:latin typeface="Arial" panose="020B0604020202020204" pitchFamily="34" charset="0"/>
                <a:cs typeface="Arial" panose="020B0604020202020204" pitchFamily="34" charset="0"/>
              </a:rPr>
              <a:t>Tercih edilen yöntemlere göre hesaplanan enflasyon fark tutarları, takip eden dönemlerde ilgili stoklar satıldıkça “ilave maliyet” olarak dikkate alınacağından ürün kar marjlarının etkilenebileceği</a:t>
            </a:r>
          </a:p>
          <a:p>
            <a:endParaRPr kumimoji="0" lang="tr-TR" altLang="tr-TR" sz="1800" b="0" i="0" u="none" strike="noStrike" cap="none" normalizeH="0" baseline="0" dirty="0">
              <a:ln>
                <a:noFill/>
              </a:ln>
              <a:solidFill>
                <a:srgbClr val="2D4050"/>
              </a:solidFill>
              <a:effectLst/>
              <a:latin typeface="Arial" panose="020B0604020202020204" pitchFamily="34" charset="0"/>
              <a:cs typeface="Arial" panose="020B0604020202020204" pitchFamily="34" charset="0"/>
            </a:endParaRPr>
          </a:p>
          <a:p>
            <a:r>
              <a:rPr kumimoji="0" lang="tr-TR" altLang="tr-TR" sz="800" b="0" i="0" u="none" strike="noStrike" cap="none" normalizeH="0" baseline="0" dirty="0">
                <a:ln>
                  <a:noFill/>
                </a:ln>
                <a:solidFill>
                  <a:srgbClr val="2D4050"/>
                </a:solidFill>
                <a:effectLst/>
                <a:latin typeface="Times New Roman" panose="02020603050405020304" pitchFamily="18" charset="0"/>
                <a:cs typeface="Times New Roman" panose="02020603050405020304" pitchFamily="18" charset="0"/>
              </a:rPr>
              <a:t> </a:t>
            </a:r>
            <a:r>
              <a:rPr kumimoji="0" lang="tr-TR" altLang="tr-TR" sz="1800" b="0" i="0" u="none" strike="noStrike" cap="none" normalizeH="0" baseline="0" dirty="0">
                <a:ln>
                  <a:noFill/>
                </a:ln>
                <a:solidFill>
                  <a:srgbClr val="2D4050"/>
                </a:solidFill>
                <a:effectLst/>
                <a:latin typeface="Arial" panose="020B0604020202020204" pitchFamily="34" charset="0"/>
                <a:cs typeface="Arial" panose="020B0604020202020204" pitchFamily="34" charset="0"/>
              </a:rPr>
              <a:t>Kar marjları değiştiği durumda </a:t>
            </a:r>
            <a:r>
              <a:rPr kumimoji="0" lang="tr-TR" altLang="tr-TR" sz="18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ilişkili taraflara satış yapan </a:t>
            </a:r>
            <a:r>
              <a:rPr kumimoji="0" lang="tr-TR" altLang="tr-TR" sz="1800" b="0" i="0" u="none" strike="noStrike" cap="none" normalizeH="0" baseline="0" dirty="0">
                <a:ln>
                  <a:noFill/>
                </a:ln>
                <a:solidFill>
                  <a:srgbClr val="2D4050"/>
                </a:solidFill>
                <a:effectLst/>
                <a:latin typeface="Arial" panose="020B0604020202020204" pitchFamily="34" charset="0"/>
                <a:cs typeface="Arial" panose="020B0604020202020204" pitchFamily="34" charset="0"/>
              </a:rPr>
              <a:t>işletmeler için </a:t>
            </a:r>
            <a:r>
              <a:rPr kumimoji="0" lang="tr-TR" altLang="tr-TR" sz="18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transfer fiyatlandırması </a:t>
            </a:r>
            <a:r>
              <a:rPr kumimoji="0" lang="tr-TR" altLang="tr-TR" sz="1800" b="0" i="0" u="none" strike="noStrike" cap="none" normalizeH="0" baseline="0" dirty="0">
                <a:ln>
                  <a:noFill/>
                </a:ln>
                <a:solidFill>
                  <a:srgbClr val="2D4050"/>
                </a:solidFill>
                <a:effectLst/>
                <a:latin typeface="Arial" panose="020B0604020202020204" pitchFamily="34" charset="0"/>
                <a:cs typeface="Arial" panose="020B0604020202020204" pitchFamily="34" charset="0"/>
              </a:rPr>
              <a:t>uygulamalarını gözden geçirmek gerebileceği</a:t>
            </a:r>
            <a:endParaRPr lang="tr-TR" dirty="0"/>
          </a:p>
        </p:txBody>
      </p:sp>
    </p:spTree>
    <p:extLst>
      <p:ext uri="{BB962C8B-B14F-4D97-AF65-F5344CB8AC3E}">
        <p14:creationId xmlns:p14="http://schemas.microsoft.com/office/powerpoint/2010/main" val="269186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987C85-106D-0BEF-6B0F-C0A46BD90934}"/>
              </a:ext>
            </a:extLst>
          </p:cNvPr>
          <p:cNvSpPr>
            <a:spLocks noGrp="1"/>
          </p:cNvSpPr>
          <p:nvPr>
            <p:ph type="title"/>
          </p:nvPr>
        </p:nvSpPr>
        <p:spPr/>
        <p:txBody>
          <a:bodyPr/>
          <a:lstStyle/>
          <a:p>
            <a:r>
              <a:rPr lang="tr-TR" dirty="0"/>
              <a:t>Fonları ne yapsak?</a:t>
            </a:r>
          </a:p>
        </p:txBody>
      </p:sp>
      <p:sp>
        <p:nvSpPr>
          <p:cNvPr id="3" name="İçerik Yer Tutucusu 2">
            <a:extLst>
              <a:ext uri="{FF2B5EF4-FFF2-40B4-BE49-F238E27FC236}">
                <a16:creationId xmlns:a16="http://schemas.microsoft.com/office/drawing/2014/main" id="{8CC9BE62-FE57-A09C-0BAB-DD949B750313}"/>
              </a:ext>
            </a:extLst>
          </p:cNvPr>
          <p:cNvSpPr>
            <a:spLocks noGrp="1"/>
          </p:cNvSpPr>
          <p:nvPr>
            <p:ph idx="1"/>
          </p:nvPr>
        </p:nvSpPr>
        <p:spPr/>
        <p:txBody>
          <a:bodyPr/>
          <a:lstStyle/>
          <a:p>
            <a:r>
              <a:rPr lang="tr-TR" dirty="0"/>
              <a:t>Hangi Fonlar?</a:t>
            </a:r>
          </a:p>
          <a:p>
            <a:r>
              <a:rPr lang="tr-TR" dirty="0"/>
              <a:t>Fonların </a:t>
            </a:r>
            <a:r>
              <a:rPr lang="tr-TR"/>
              <a:t>Kaynağı Nedir?</a:t>
            </a:r>
          </a:p>
        </p:txBody>
      </p:sp>
      <p:sp>
        <p:nvSpPr>
          <p:cNvPr id="4" name="Alt Bilgi Yer Tutucusu 3">
            <a:extLst>
              <a:ext uri="{FF2B5EF4-FFF2-40B4-BE49-F238E27FC236}">
                <a16:creationId xmlns:a16="http://schemas.microsoft.com/office/drawing/2014/main" id="{BECD908D-110C-223D-FF29-380FC5B13362}"/>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29455471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748F2D-C3B0-7465-78C0-DBE2798B8310}"/>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81236909-FD66-5CB6-5C7B-E240B5673B45}"/>
              </a:ext>
            </a:extLst>
          </p:cNvPr>
          <p:cNvSpPr>
            <a:spLocks noGrp="1"/>
          </p:cNvSpPr>
          <p:nvPr>
            <p:ph idx="1"/>
          </p:nvPr>
        </p:nvSpPr>
        <p:spPr/>
        <p:txBody>
          <a:bodyPr/>
          <a:lstStyle/>
          <a:p>
            <a:r>
              <a:rPr lang="tr-TR" sz="1800" dirty="0">
                <a:latin typeface="Roboto" panose="02000000000000000000" pitchFamily="2" charset="0"/>
                <a:ea typeface="Times New Roman" panose="02020603050405020304" pitchFamily="18" charset="0"/>
                <a:cs typeface="Times New Roman" panose="02020603050405020304" pitchFamily="18" charset="0"/>
              </a:rPr>
              <a:t>İ</a:t>
            </a:r>
            <a:r>
              <a:rPr lang="tr-TR" sz="1800" dirty="0">
                <a:effectLst/>
                <a:latin typeface="Roboto" panose="02000000000000000000" pitchFamily="2" charset="0"/>
                <a:ea typeface="Times New Roman" panose="02020603050405020304" pitchFamily="18" charset="0"/>
                <a:cs typeface="Times New Roman" panose="02020603050405020304" pitchFamily="18" charset="0"/>
              </a:rPr>
              <a:t>şletmede mevcut olduğu halde kayıtlarda yer almayan makine, teçhizat ve demirbaşlara ilişkin fonlar 7440 sayılı Kanuna ilişkin tebliğde açıklandığı üzere, eğer ilgili duran varlık 31/12/2023 tarihine kadar satılmamışsa bu fonların birikmiş amortismanlara atılmak suretiyle kapatılacak olması dolayısı ile enflasyon düzeltmesine tabi tutulmuş bilançoda yer almayacaktır.</a:t>
            </a:r>
            <a:endParaRPr lang="tr-TR" dirty="0"/>
          </a:p>
        </p:txBody>
      </p:sp>
      <p:sp>
        <p:nvSpPr>
          <p:cNvPr id="4" name="Alt Bilgi Yer Tutucusu 3">
            <a:extLst>
              <a:ext uri="{FF2B5EF4-FFF2-40B4-BE49-F238E27FC236}">
                <a16:creationId xmlns:a16="http://schemas.microsoft.com/office/drawing/2014/main" id="{8099E2DC-7176-6339-3CEC-73A424382299}"/>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16324977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BC2C1E-7DE4-225C-30FC-D858349BA7C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446E8EC-69FE-35C2-B819-47E8ADC32686}"/>
              </a:ext>
            </a:extLst>
          </p:cNvPr>
          <p:cNvSpPr>
            <a:spLocks noGrp="1"/>
          </p:cNvSpPr>
          <p:nvPr>
            <p:ph idx="1"/>
          </p:nvPr>
        </p:nvSpPr>
        <p:spPr/>
        <p:txBody>
          <a:bodyPr>
            <a:normAutofit/>
          </a:bodyPr>
          <a:lstStyle/>
          <a:p>
            <a:pPr marL="0" indent="0" algn="ctr">
              <a:buNone/>
            </a:pPr>
            <a:r>
              <a:rPr lang="tr-TR" sz="4000" dirty="0"/>
              <a:t> </a:t>
            </a:r>
          </a:p>
          <a:p>
            <a:pPr marL="0" indent="0" algn="ctr">
              <a:buNone/>
            </a:pPr>
            <a:endParaRPr lang="tr-TR" sz="4000" dirty="0"/>
          </a:p>
          <a:p>
            <a:pPr marL="0" indent="0" algn="ctr">
              <a:buNone/>
            </a:pPr>
            <a:r>
              <a:rPr lang="tr-TR" sz="4000" dirty="0"/>
              <a:t>TEŞEKKÜRLER</a:t>
            </a:r>
          </a:p>
          <a:p>
            <a:pPr marL="0" indent="0" algn="ctr">
              <a:buNone/>
            </a:pPr>
            <a:r>
              <a:rPr lang="tr-TR" sz="4000" dirty="0"/>
              <a:t>0532 424 68 53</a:t>
            </a:r>
          </a:p>
        </p:txBody>
      </p:sp>
      <p:sp>
        <p:nvSpPr>
          <p:cNvPr id="4" name="Alt Bilgi Yer Tutucusu 3">
            <a:extLst>
              <a:ext uri="{FF2B5EF4-FFF2-40B4-BE49-F238E27FC236}">
                <a16:creationId xmlns:a16="http://schemas.microsoft.com/office/drawing/2014/main" id="{F7E504EC-169A-2A74-BD7D-67D15FD3026D}"/>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3283218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DEF8E4-E2D6-4851-1599-23D9B7F57D0A}"/>
              </a:ext>
            </a:extLst>
          </p:cNvPr>
          <p:cNvSpPr>
            <a:spLocks noGrp="1"/>
          </p:cNvSpPr>
          <p:nvPr>
            <p:ph type="title"/>
          </p:nvPr>
        </p:nvSpPr>
        <p:spPr/>
        <p:txBody>
          <a:bodyPr/>
          <a:lstStyle/>
          <a:p>
            <a:r>
              <a:rPr lang="tr-TR" dirty="0"/>
              <a:t>Kimler Enflasyon Düzeltmesi Yapacak?</a:t>
            </a:r>
          </a:p>
        </p:txBody>
      </p:sp>
      <p:sp>
        <p:nvSpPr>
          <p:cNvPr id="3" name="İçerik Yer Tutucusu 2">
            <a:extLst>
              <a:ext uri="{FF2B5EF4-FFF2-40B4-BE49-F238E27FC236}">
                <a16:creationId xmlns:a16="http://schemas.microsoft.com/office/drawing/2014/main" id="{FFA04436-28FF-14FF-4A96-0BAE5ACB6FF1}"/>
              </a:ext>
            </a:extLst>
          </p:cNvPr>
          <p:cNvSpPr>
            <a:spLocks noGrp="1"/>
          </p:cNvSpPr>
          <p:nvPr>
            <p:ph idx="1"/>
          </p:nvPr>
        </p:nvSpPr>
        <p:spPr/>
        <p:txBody>
          <a:bodyPr/>
          <a:lstStyle/>
          <a:p>
            <a:r>
              <a:rPr lang="tr-TR" dirty="0"/>
              <a:t>Bilanço esasına göre defter tutan gelir ve kurumlar vergisi mükellefleri enflasyon düzeltmesine tabidir.</a:t>
            </a:r>
          </a:p>
          <a:p>
            <a:r>
              <a:rPr lang="tr-TR" dirty="0"/>
              <a:t>İşletme ve serbest meslek defteri tutanlar iktisadi kıymetlerini enflasyon düzeltmesine göre hesaplayacakları değerler üzerinden ayırabilecekler.</a:t>
            </a:r>
          </a:p>
          <a:p>
            <a:endParaRPr lang="tr-TR" dirty="0"/>
          </a:p>
          <a:p>
            <a:endParaRPr lang="tr-TR" dirty="0"/>
          </a:p>
        </p:txBody>
      </p:sp>
      <p:sp>
        <p:nvSpPr>
          <p:cNvPr id="4" name="Alt Bilgi Yer Tutucusu 3">
            <a:extLst>
              <a:ext uri="{FF2B5EF4-FFF2-40B4-BE49-F238E27FC236}">
                <a16:creationId xmlns:a16="http://schemas.microsoft.com/office/drawing/2014/main" id="{0B2CC2AA-ED0D-05EA-5624-8D6C189D40FC}"/>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269221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9C4C9C-5186-8C10-E2C8-BED1D2D5DB53}"/>
              </a:ext>
            </a:extLst>
          </p:cNvPr>
          <p:cNvSpPr>
            <a:spLocks noGrp="1"/>
          </p:cNvSpPr>
          <p:nvPr>
            <p:ph type="title"/>
          </p:nvPr>
        </p:nvSpPr>
        <p:spPr/>
        <p:txBody>
          <a:bodyPr/>
          <a:lstStyle/>
          <a:p>
            <a:r>
              <a:rPr lang="tr-TR" dirty="0"/>
              <a:t>Hangi Tarihli Bilanço düzeltmeye tabi olacak?</a:t>
            </a:r>
          </a:p>
        </p:txBody>
      </p:sp>
      <p:sp>
        <p:nvSpPr>
          <p:cNvPr id="3" name="İçerik Yer Tutucusu 2">
            <a:extLst>
              <a:ext uri="{FF2B5EF4-FFF2-40B4-BE49-F238E27FC236}">
                <a16:creationId xmlns:a16="http://schemas.microsoft.com/office/drawing/2014/main" id="{93549567-1E10-C92E-F6C0-F362A5186688}"/>
              </a:ext>
            </a:extLst>
          </p:cNvPr>
          <p:cNvSpPr>
            <a:spLocks noGrp="1"/>
          </p:cNvSpPr>
          <p:nvPr>
            <p:ph idx="1"/>
          </p:nvPr>
        </p:nvSpPr>
        <p:spPr/>
        <p:txBody>
          <a:bodyPr/>
          <a:lstStyle/>
          <a:p>
            <a:r>
              <a:rPr lang="tr-TR" dirty="0"/>
              <a:t>Enflasyon düzeltmesi koşulları oluşsun oluşmasın 31.12.2023 tarihli bilanço düzeltmeye tabi kılınacak.</a:t>
            </a:r>
          </a:p>
          <a:p>
            <a:r>
              <a:rPr lang="tr-TR" dirty="0"/>
              <a:t>Özel hesap dönemi tayin edilen mükellefler 2024 </a:t>
            </a:r>
          </a:p>
        </p:txBody>
      </p:sp>
      <p:sp>
        <p:nvSpPr>
          <p:cNvPr id="4" name="Alt Bilgi Yer Tutucusu 3">
            <a:extLst>
              <a:ext uri="{FF2B5EF4-FFF2-40B4-BE49-F238E27FC236}">
                <a16:creationId xmlns:a16="http://schemas.microsoft.com/office/drawing/2014/main" id="{8A451D5E-6D57-B2A1-40DE-8D80CC09319A}"/>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2279916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D1F97C-86D3-C955-3CD1-88AA73AD1388}"/>
              </a:ext>
            </a:extLst>
          </p:cNvPr>
          <p:cNvSpPr>
            <a:spLocks noGrp="1"/>
          </p:cNvSpPr>
          <p:nvPr>
            <p:ph type="title"/>
          </p:nvPr>
        </p:nvSpPr>
        <p:spPr/>
        <p:txBody>
          <a:bodyPr/>
          <a:lstStyle/>
          <a:p>
            <a:r>
              <a:rPr lang="tr-TR" dirty="0"/>
              <a:t>Hangi Tablolar Düzeltmeye Tabi Olacaktır.</a:t>
            </a:r>
          </a:p>
        </p:txBody>
      </p:sp>
      <p:sp>
        <p:nvSpPr>
          <p:cNvPr id="3" name="İçerik Yer Tutucusu 2">
            <a:extLst>
              <a:ext uri="{FF2B5EF4-FFF2-40B4-BE49-F238E27FC236}">
                <a16:creationId xmlns:a16="http://schemas.microsoft.com/office/drawing/2014/main" id="{B73BC8AF-2647-7B08-BAE2-AB90F1DB7E78}"/>
              </a:ext>
            </a:extLst>
          </p:cNvPr>
          <p:cNvSpPr>
            <a:spLocks noGrp="1"/>
          </p:cNvSpPr>
          <p:nvPr>
            <p:ph idx="1"/>
          </p:nvPr>
        </p:nvSpPr>
        <p:spPr/>
        <p:txBody>
          <a:bodyPr/>
          <a:lstStyle/>
          <a:p>
            <a:r>
              <a:rPr lang="tr-TR" dirty="0"/>
              <a:t>Vergi Usul Kanunu mük.298/A maddesine göre yalnızca Bilanço düzeltmeye tabi olacaktır.</a:t>
            </a:r>
          </a:p>
          <a:p>
            <a:r>
              <a:rPr lang="tr-TR" dirty="0"/>
              <a:t>31.12.2023 tarihli Bilanço enflasyon düzeltmesine tabi kılındıktan sonra oluşan enflasyon düzeltmesi kar/zararı geçmiş yıllar kar/zararı hesabı ile kapatılacak, ancak 2024 ve takip eden yıllarda gelir tablosunda dönem kar </a:t>
            </a:r>
            <a:r>
              <a:rPr lang="tr-TR" dirty="0" err="1"/>
              <a:t>zaraının</a:t>
            </a:r>
            <a:r>
              <a:rPr lang="tr-TR" dirty="0"/>
              <a:t> tayininde dikkate alınacaktır.</a:t>
            </a:r>
          </a:p>
          <a:p>
            <a:r>
              <a:rPr lang="tr-TR" dirty="0"/>
              <a:t>GVK 38, </a:t>
            </a:r>
          </a:p>
          <a:p>
            <a:r>
              <a:rPr lang="tr-TR" dirty="0"/>
              <a:t>VUK 192</a:t>
            </a:r>
          </a:p>
        </p:txBody>
      </p:sp>
      <p:sp>
        <p:nvSpPr>
          <p:cNvPr id="4" name="Alt Bilgi Yer Tutucusu 3">
            <a:extLst>
              <a:ext uri="{FF2B5EF4-FFF2-40B4-BE49-F238E27FC236}">
                <a16:creationId xmlns:a16="http://schemas.microsoft.com/office/drawing/2014/main" id="{4DECC533-0C7C-107E-F4A0-73889D9B36FE}"/>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1585005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07CB10-54C8-DA00-78A6-B98B2212DDF2}"/>
              </a:ext>
            </a:extLst>
          </p:cNvPr>
          <p:cNvSpPr>
            <a:spLocks noGrp="1"/>
          </p:cNvSpPr>
          <p:nvPr>
            <p:ph type="title"/>
          </p:nvPr>
        </p:nvSpPr>
        <p:spPr/>
        <p:txBody>
          <a:bodyPr>
            <a:normAutofit fontScale="90000"/>
          </a:bodyPr>
          <a:lstStyle/>
          <a:p>
            <a:r>
              <a:rPr lang="tr-TR" dirty="0"/>
              <a:t>Düzeltme Ne zaman ve  Hangi yılın defterinde kayıtlanacak?</a:t>
            </a:r>
            <a:br>
              <a:rPr lang="tr-TR" dirty="0"/>
            </a:br>
            <a:endParaRPr lang="tr-TR" dirty="0"/>
          </a:p>
        </p:txBody>
      </p:sp>
      <p:sp>
        <p:nvSpPr>
          <p:cNvPr id="3" name="İçerik Yer Tutucusu 2">
            <a:extLst>
              <a:ext uri="{FF2B5EF4-FFF2-40B4-BE49-F238E27FC236}">
                <a16:creationId xmlns:a16="http://schemas.microsoft.com/office/drawing/2014/main" id="{1C51D35C-F11E-D33E-8618-CAD6D1445C1D}"/>
              </a:ext>
            </a:extLst>
          </p:cNvPr>
          <p:cNvSpPr>
            <a:spLocks noGrp="1"/>
          </p:cNvSpPr>
          <p:nvPr>
            <p:ph idx="1"/>
          </p:nvPr>
        </p:nvSpPr>
        <p:spPr/>
        <p:txBody>
          <a:bodyPr/>
          <a:lstStyle/>
          <a:p>
            <a:r>
              <a:rPr lang="tr-TR" dirty="0"/>
              <a:t>Taslak tebliğ yürürlük  tarihi 01.01.2024 olması nedeniyle 2024 yasal defterlerine düzeltme kayıtlarını atacağız.  2023 yılı yıllık beyannamelerinin ekinde enflasyon düzeltmesi sonucunda oluşturulan bilanço da yer alacağına göre en geç yıllık beyanname verilecek tarihe kadar düzeltme yapılabilecektir.</a:t>
            </a:r>
          </a:p>
          <a:p>
            <a:r>
              <a:rPr lang="tr-TR" dirty="0"/>
              <a:t>Olayın vergi tekniği açısından değerlendirildiğinde açılıştan hemen sonra düzeltme kayıtlarının yapılması gerekmektedir.</a:t>
            </a:r>
          </a:p>
        </p:txBody>
      </p:sp>
      <p:sp>
        <p:nvSpPr>
          <p:cNvPr id="4" name="Alt Bilgi Yer Tutucusu 3">
            <a:extLst>
              <a:ext uri="{FF2B5EF4-FFF2-40B4-BE49-F238E27FC236}">
                <a16:creationId xmlns:a16="http://schemas.microsoft.com/office/drawing/2014/main" id="{3B31EB15-2716-416D-4436-2E333958B531}"/>
              </a:ext>
            </a:extLst>
          </p:cNvPr>
          <p:cNvSpPr>
            <a:spLocks noGrp="1"/>
          </p:cNvSpPr>
          <p:nvPr>
            <p:ph type="ftr" sz="quarter" idx="11"/>
          </p:nvPr>
        </p:nvSpPr>
        <p:spPr/>
        <p:txBody>
          <a:bodyPr/>
          <a:lstStyle/>
          <a:p>
            <a:r>
              <a:rPr lang="en-US" dirty="0"/>
              <a:t>NECATİ AKBABA </a:t>
            </a:r>
            <a:endParaRPr lang="tr-TR" dirty="0"/>
          </a:p>
          <a:p>
            <a:endParaRPr lang="en-US" dirty="0"/>
          </a:p>
        </p:txBody>
      </p:sp>
    </p:spTree>
    <p:extLst>
      <p:ext uri="{BB962C8B-B14F-4D97-AF65-F5344CB8AC3E}">
        <p14:creationId xmlns:p14="http://schemas.microsoft.com/office/powerpoint/2010/main" val="1512172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CFA8E8-C855-FB58-385B-AFC9905CD82E}"/>
              </a:ext>
            </a:extLst>
          </p:cNvPr>
          <p:cNvSpPr>
            <a:spLocks noGrp="1"/>
          </p:cNvSpPr>
          <p:nvPr>
            <p:ph type="title"/>
          </p:nvPr>
        </p:nvSpPr>
        <p:spPr/>
        <p:txBody>
          <a:bodyPr/>
          <a:lstStyle/>
          <a:p>
            <a:r>
              <a:rPr lang="tr-TR" dirty="0"/>
              <a:t>Bilançonun hangi kalemleri düzeltilecektir?</a:t>
            </a:r>
          </a:p>
        </p:txBody>
      </p:sp>
      <p:sp>
        <p:nvSpPr>
          <p:cNvPr id="3" name="İçerik Yer Tutucusu 2">
            <a:extLst>
              <a:ext uri="{FF2B5EF4-FFF2-40B4-BE49-F238E27FC236}">
                <a16:creationId xmlns:a16="http://schemas.microsoft.com/office/drawing/2014/main" id="{948B96BF-5D7C-9866-0904-AABA3184D468}"/>
              </a:ext>
            </a:extLst>
          </p:cNvPr>
          <p:cNvSpPr>
            <a:spLocks noGrp="1"/>
          </p:cNvSpPr>
          <p:nvPr>
            <p:ph idx="1"/>
          </p:nvPr>
        </p:nvSpPr>
        <p:spPr/>
        <p:txBody>
          <a:bodyPr/>
          <a:lstStyle/>
          <a:p>
            <a:r>
              <a:rPr lang="tr-TR" dirty="0" err="1"/>
              <a:t>Vuk</a:t>
            </a:r>
            <a:r>
              <a:rPr lang="tr-TR" dirty="0"/>
              <a:t> 298/A maddesi düzenlemesinden görüleceği üzere bilançonun aktifinde ve pasifinde yer alan parasal olmayan kalemlerin düzeltilmesi gerektiği açıkça belirtilmiştir.</a:t>
            </a:r>
          </a:p>
          <a:p>
            <a:r>
              <a:rPr lang="tr-TR" dirty="0"/>
              <a:t>Parasal kalemler</a:t>
            </a:r>
          </a:p>
          <a:p>
            <a:r>
              <a:rPr lang="tr-TR" dirty="0"/>
              <a:t>Parasal olmayan kalemler</a:t>
            </a:r>
          </a:p>
          <a:p>
            <a:r>
              <a:rPr lang="tr-TR" dirty="0"/>
              <a:t>Özkaynak parasal kalem mi yoksa parasal olmayan kalem midir?</a:t>
            </a:r>
          </a:p>
        </p:txBody>
      </p:sp>
      <p:sp>
        <p:nvSpPr>
          <p:cNvPr id="4" name="Alt Bilgi Yer Tutucusu 3">
            <a:extLst>
              <a:ext uri="{FF2B5EF4-FFF2-40B4-BE49-F238E27FC236}">
                <a16:creationId xmlns:a16="http://schemas.microsoft.com/office/drawing/2014/main" id="{D7A879D1-2ABF-638A-4D05-AA934282520C}"/>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2775498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8D7E2F-5675-85A1-0CD7-CAEE49ABCBA4}"/>
              </a:ext>
            </a:extLst>
          </p:cNvPr>
          <p:cNvSpPr>
            <a:spLocks noGrp="1"/>
          </p:cNvSpPr>
          <p:nvPr>
            <p:ph type="title"/>
          </p:nvPr>
        </p:nvSpPr>
        <p:spPr/>
        <p:txBody>
          <a:bodyPr/>
          <a:lstStyle/>
          <a:p>
            <a:r>
              <a:rPr lang="tr-TR" dirty="0"/>
              <a:t>Düzeltme İşlemi </a:t>
            </a:r>
            <a:br>
              <a:rPr lang="tr-TR" dirty="0"/>
            </a:br>
            <a:r>
              <a:rPr lang="tr-TR" dirty="0"/>
              <a:t>1</a:t>
            </a:r>
          </a:p>
        </p:txBody>
      </p:sp>
      <p:sp>
        <p:nvSpPr>
          <p:cNvPr id="3" name="İçerik Yer Tutucusu 2">
            <a:extLst>
              <a:ext uri="{FF2B5EF4-FFF2-40B4-BE49-F238E27FC236}">
                <a16:creationId xmlns:a16="http://schemas.microsoft.com/office/drawing/2014/main" id="{11179F15-CE20-04FF-793F-C7378EA1DB2F}"/>
              </a:ext>
            </a:extLst>
          </p:cNvPr>
          <p:cNvSpPr>
            <a:spLocks noGrp="1"/>
          </p:cNvSpPr>
          <p:nvPr>
            <p:ph idx="1"/>
          </p:nvPr>
        </p:nvSpPr>
        <p:spPr/>
        <p:txBody>
          <a:bodyPr/>
          <a:lstStyle/>
          <a:p>
            <a:pPr marL="449580" marR="635" indent="443230" algn="just">
              <a:lnSpc>
                <a:spcPct val="111000"/>
              </a:lnSpc>
              <a:spcAft>
                <a:spcPts val="655"/>
              </a:spcAft>
            </a:pPr>
            <a:r>
              <a:rPr lang="tr-TR" sz="1800" kern="100" dirty="0">
                <a:solidFill>
                  <a:srgbClr val="000000"/>
                </a:solidFill>
                <a:effectLst/>
                <a:latin typeface="Times New Roman" panose="02020603050405020304" pitchFamily="18" charset="0"/>
                <a:ea typeface="Times New Roman" panose="02020603050405020304" pitchFamily="18" charset="0"/>
              </a:rPr>
              <a:t>Kapsam dâhilindeki mükelleflerce; </a:t>
            </a:r>
          </a:p>
          <a:p>
            <a:pPr marL="0" marR="635" lvl="0" indent="0" algn="just" fontAlgn="base">
              <a:lnSpc>
                <a:spcPct val="111000"/>
              </a:lnSpc>
              <a:spcAft>
                <a:spcPts val="7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2023 hesap dönemi sonuna ait bilanço, </a:t>
            </a:r>
            <a:r>
              <a:rPr lang="tr-TR" sz="1800" b="1"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enflasyon düzeltmesine ilişkin hükümler göz önünde bulundurulmaksızın</a:t>
            </a: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düzenlenecektir.</a:t>
            </a:r>
          </a:p>
          <a:p>
            <a:pPr marR="635" indent="0" algn="just">
              <a:lnSpc>
                <a:spcPct val="111000"/>
              </a:lnSpc>
              <a:spcAft>
                <a:spcPts val="655"/>
              </a:spcAft>
              <a:buNone/>
            </a:pPr>
            <a:r>
              <a:rPr lang="tr-TR" sz="1800" kern="100" dirty="0">
                <a:solidFill>
                  <a:srgbClr val="000000"/>
                </a:solidFill>
                <a:effectLst/>
                <a:latin typeface="Times New Roman" panose="02020603050405020304" pitchFamily="18" charset="0"/>
                <a:ea typeface="Times New Roman" panose="02020603050405020304" pitchFamily="18" charset="0"/>
              </a:rPr>
              <a:t> </a:t>
            </a:r>
          </a:p>
          <a:p>
            <a:pPr marL="0" marR="635" lvl="0" indent="0" algn="just" fontAlgn="base">
              <a:lnSpc>
                <a:spcPct val="111000"/>
              </a:lnSpc>
              <a:spcAft>
                <a:spcPts val="655"/>
              </a:spcAft>
              <a:buClr>
                <a:srgbClr val="000000"/>
              </a:buClr>
              <a:buSzPts val="1200"/>
              <a:buNone/>
            </a:pPr>
            <a:r>
              <a:rPr lang="tr-TR" sz="1800" u="none" strike="noStrike" kern="1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2023 hesap dönemi sonuna ait bilanço için geçerli olmak üzere enflasyon düzeltmesi yapılacak ve 2023 hesap dönemine ait vergi matrahı, düzeltme öncesi mali tablolara göre tespit edilen kârlar üzerinden hesaplanacaktır. </a:t>
            </a:r>
          </a:p>
          <a:p>
            <a:pPr marL="0" indent="0">
              <a:buNone/>
            </a:pPr>
            <a:r>
              <a:rPr lang="tr-TR" sz="1800" dirty="0">
                <a:solidFill>
                  <a:srgbClr val="000000"/>
                </a:solidFill>
                <a:effectLst/>
                <a:latin typeface="Times New Roman" panose="02020603050405020304" pitchFamily="18" charset="0"/>
                <a:ea typeface="Times New Roman" panose="02020603050405020304" pitchFamily="18" charset="0"/>
              </a:rPr>
              <a:t>2023 hesap dönemi sonunda düzenlenen bilanço her halükarda enflasyon düzeltmesine tabi tutulacaktır.</a:t>
            </a:r>
            <a:endParaRPr lang="tr-TR" dirty="0"/>
          </a:p>
        </p:txBody>
      </p:sp>
      <p:sp>
        <p:nvSpPr>
          <p:cNvPr id="4" name="Alt Bilgi Yer Tutucusu 3">
            <a:extLst>
              <a:ext uri="{FF2B5EF4-FFF2-40B4-BE49-F238E27FC236}">
                <a16:creationId xmlns:a16="http://schemas.microsoft.com/office/drawing/2014/main" id="{4A76EB99-B294-9EBE-4D99-E0019FC1E876}"/>
              </a:ext>
            </a:extLst>
          </p:cNvPr>
          <p:cNvSpPr>
            <a:spLocks noGrp="1"/>
          </p:cNvSpPr>
          <p:nvPr>
            <p:ph type="ftr" sz="quarter" idx="11"/>
          </p:nvPr>
        </p:nvSpPr>
        <p:spPr/>
        <p:txBody>
          <a:bodyPr/>
          <a:lstStyle/>
          <a:p>
            <a:r>
              <a:rPr lang="en-US"/>
              <a:t>NECATİ AKBABA YEMİNLİ MALİ MÜŞAVİR</a:t>
            </a:r>
          </a:p>
        </p:txBody>
      </p:sp>
    </p:spTree>
    <p:extLst>
      <p:ext uri="{BB962C8B-B14F-4D97-AF65-F5344CB8AC3E}">
        <p14:creationId xmlns:p14="http://schemas.microsoft.com/office/powerpoint/2010/main" val="370532786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4981</TotalTime>
  <Words>2413</Words>
  <Application>Microsoft Office PowerPoint</Application>
  <PresentationFormat>Geniş ekran</PresentationFormat>
  <Paragraphs>205</Paragraphs>
  <Slides>36</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36</vt:i4>
      </vt:variant>
    </vt:vector>
  </HeadingPairs>
  <TitlesOfParts>
    <vt:vector size="44" baseType="lpstr">
      <vt:lpstr>Arial</vt:lpstr>
      <vt:lpstr>Calibri</vt:lpstr>
      <vt:lpstr>Century Gothic</vt:lpstr>
      <vt:lpstr>Roboto</vt:lpstr>
      <vt:lpstr>Symbol</vt:lpstr>
      <vt:lpstr>Times New Roman</vt:lpstr>
      <vt:lpstr>Wingdings 3</vt:lpstr>
      <vt:lpstr>Duman</vt:lpstr>
      <vt:lpstr>ENFLASYON DÜZELTMESİ ÖNCESİNDE DİKKAT EDİLMESİ GEREKEN HUSUSLAR</vt:lpstr>
      <vt:lpstr>İşletme Karı/Zararı-Enflasyon Olgusu</vt:lpstr>
      <vt:lpstr>Enflasyon Düzeltmesi Nedir? </vt:lpstr>
      <vt:lpstr>Kimler Enflasyon Düzeltmesi Yapacak?</vt:lpstr>
      <vt:lpstr>Hangi Tarihli Bilanço düzeltmeye tabi olacak?</vt:lpstr>
      <vt:lpstr>Hangi Tablolar Düzeltmeye Tabi Olacaktır.</vt:lpstr>
      <vt:lpstr>Düzeltme Ne zaman ve  Hangi yılın defterinde kayıtlanacak? </vt:lpstr>
      <vt:lpstr>Bilançonun hangi kalemleri düzeltilecektir?</vt:lpstr>
      <vt:lpstr>Düzeltme İşlemi  1</vt:lpstr>
      <vt:lpstr>Düzeltme İşlemi  2</vt:lpstr>
      <vt:lpstr>Düzeltme İşlemi  3</vt:lpstr>
      <vt:lpstr>Düzeltme Katsayısı 1</vt:lpstr>
      <vt:lpstr>Düzeltmeye Esas Alınacak Tarih 1</vt:lpstr>
      <vt:lpstr>Düzeltmeye Esas Alınacak Tarih 3</vt:lpstr>
      <vt:lpstr>Düzeltmeye Esas Alınacak Tarih 2</vt:lpstr>
      <vt:lpstr>Düzeltmeye Esas Alınacak Tarih 3</vt:lpstr>
      <vt:lpstr>Düzeltmeye Esas Alınacak Tarih 4</vt:lpstr>
      <vt:lpstr>Düzeltmeye Esas Alınacak Tarih 5</vt:lpstr>
      <vt:lpstr>Düzeltmeye Esas Alınacak Tarih 6</vt:lpstr>
      <vt:lpstr>Düzeltmeye Esas Alınacak Tarih 7</vt:lpstr>
      <vt:lpstr>Düzeltmeye Esas Alınacak Tarih 8</vt:lpstr>
      <vt:lpstr>Düzeltmeye Esas Alınacak Tarih 9</vt:lpstr>
      <vt:lpstr>Düzeltmeye Esas Alınacak Tarih 10</vt:lpstr>
      <vt:lpstr>Bilançoda Yer almayacak Öz sermaye Kalemleri</vt:lpstr>
      <vt:lpstr>PowerPoint Sunusu</vt:lpstr>
      <vt:lpstr>PowerPoint Sunusu</vt:lpstr>
      <vt:lpstr>PowerPoint Sunusu</vt:lpstr>
      <vt:lpstr>Reel Olmayan Finansman Maliyeti (ROFM) 1</vt:lpstr>
      <vt:lpstr>Reel Olmayan Finansman Maliyeti (ROFM) 2</vt:lpstr>
      <vt:lpstr>Reel Olmayan Finansman Maliyeti (ROFM)3 </vt:lpstr>
      <vt:lpstr>Vadeli alınan stoklar veya duran varlıklarda ROFM</vt:lpstr>
      <vt:lpstr>Stoklarda Enflasyon Düzeltmesi</vt:lpstr>
      <vt:lpstr>PowerPoint Sunusu</vt:lpstr>
      <vt:lpstr>Fonları ne yapsak?</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ENFLASYON MUHASEBESİ ÖNCESİNDE YENİDEN DEĞERLEMENİN AVANTAJLARI</dc:title>
  <dc:creator>Necati Akbaba</dc:creator>
  <cp:lastModifiedBy>necati akbaba</cp:lastModifiedBy>
  <cp:revision>22</cp:revision>
  <dcterms:created xsi:type="dcterms:W3CDTF">2023-10-23T00:44:29Z</dcterms:created>
  <dcterms:modified xsi:type="dcterms:W3CDTF">2023-11-10T07:23:28Z</dcterms:modified>
</cp:coreProperties>
</file>